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30"/>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17"/>
    <p:restoredTop sz="94631"/>
  </p:normalViewPr>
  <p:slideViewPr>
    <p:cSldViewPr snapToGrid="0" snapToObjects="1">
      <p:cViewPr varScale="1">
        <p:scale>
          <a:sx n="68" d="100"/>
          <a:sy n="68" d="100"/>
        </p:scale>
        <p:origin x="61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376E0-EA95-0849-9CFC-A82FF56A2035}" type="datetimeFigureOut">
              <a:rPr lang="en-US" smtClean="0"/>
              <a:t>4/10/2017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3B05F-1756-1F42-8907-9017677EFD1F}" type="slidenum">
              <a:rPr lang="en-US" smtClean="0"/>
              <a:t>‹#›</a:t>
            </a:fld>
            <a:endParaRPr lang="en-US"/>
          </a:p>
        </p:txBody>
      </p:sp>
    </p:spTree>
    <p:extLst>
      <p:ext uri="{BB962C8B-B14F-4D97-AF65-F5344CB8AC3E}">
        <p14:creationId xmlns:p14="http://schemas.microsoft.com/office/powerpoint/2010/main" val="8791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73B05F-1756-1F42-8907-9017677EFD1F}" type="slidenum">
              <a:rPr lang="en-US" smtClean="0"/>
              <a:t>10</a:t>
            </a:fld>
            <a:endParaRPr lang="en-US"/>
          </a:p>
        </p:txBody>
      </p:sp>
    </p:spTree>
    <p:extLst>
      <p:ext uri="{BB962C8B-B14F-4D97-AF65-F5344CB8AC3E}">
        <p14:creationId xmlns:p14="http://schemas.microsoft.com/office/powerpoint/2010/main" val="72496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73B05F-1756-1F42-8907-9017677EFD1F}" type="slidenum">
              <a:rPr lang="en-US" smtClean="0"/>
              <a:t>11</a:t>
            </a:fld>
            <a:endParaRPr lang="en-US"/>
          </a:p>
        </p:txBody>
      </p:sp>
    </p:spTree>
    <p:extLst>
      <p:ext uri="{BB962C8B-B14F-4D97-AF65-F5344CB8AC3E}">
        <p14:creationId xmlns:p14="http://schemas.microsoft.com/office/powerpoint/2010/main" val="1734255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4EF103D-014A-014B-9406-704D97AA7BDC}" type="datetimeFigureOut">
              <a:rPr lang="en-US" smtClean="0"/>
              <a:t>4/10/2017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EF103D-014A-014B-9406-704D97AA7BDC}" type="datetimeFigureOut">
              <a:rPr lang="en-US" smtClean="0"/>
              <a:t>4/10/2017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EF103D-014A-014B-9406-704D97AA7BDC}" type="datetimeFigureOut">
              <a:rPr lang="en-US" smtClean="0"/>
              <a:t>4/10/2017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EF103D-014A-014B-9406-704D97AA7BDC}" type="datetimeFigureOut">
              <a:rPr lang="en-US" smtClean="0"/>
              <a:t>4/10/2017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48C67-5D91-F842-9DCA-B8966FC91DE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EF103D-014A-014B-9406-704D97AA7BDC}" type="datetimeFigureOut">
              <a:rPr lang="en-US" smtClean="0"/>
              <a:t>4/10/2017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F103D-014A-014B-9406-704D97AA7BDC}" type="datetimeFigureOut">
              <a:rPr lang="en-US" smtClean="0"/>
              <a:t>4/10/2017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F103D-014A-014B-9406-704D97AA7BDC}" type="datetimeFigureOut">
              <a:rPr lang="en-US" smtClean="0"/>
              <a:t>4/10/2017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F103D-014A-014B-9406-704D97AA7BDC}" type="datetimeFigureOut">
              <a:rPr lang="en-US" smtClean="0"/>
              <a:t>4/10/2017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F103D-014A-014B-9406-704D97AA7BDC}" type="datetimeFigureOut">
              <a:rPr lang="en-US" smtClean="0"/>
              <a:t>4/10/2017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F103D-014A-014B-9406-704D97AA7BDC}" type="datetimeFigureOut">
              <a:rPr lang="en-US" smtClean="0"/>
              <a:t>4/10/2017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EF103D-014A-014B-9406-704D97AA7BDC}" type="datetimeFigureOut">
              <a:rPr lang="en-US" smtClean="0"/>
              <a:t>4/10/2017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EF103D-014A-014B-9406-704D97AA7BDC}" type="datetimeFigureOut">
              <a:rPr lang="en-US" smtClean="0"/>
              <a:t>4/10/2017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EF103D-014A-014B-9406-704D97AA7BDC}" type="datetimeFigureOut">
              <a:rPr lang="en-US" smtClean="0"/>
              <a:t>4/10/2017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EF103D-014A-014B-9406-704D97AA7BDC}" type="datetimeFigureOut">
              <a:rPr lang="en-US" smtClean="0"/>
              <a:t>4/10/2017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F103D-014A-014B-9406-704D97AA7BDC}" type="datetimeFigureOut">
              <a:rPr lang="en-US" smtClean="0"/>
              <a:t>4/10/2017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EF103D-014A-014B-9406-704D97AA7BDC}" type="datetimeFigureOut">
              <a:rPr lang="en-US" smtClean="0"/>
              <a:t>4/10/2017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EF103D-014A-014B-9406-704D97AA7BDC}" type="datetimeFigureOut">
              <a:rPr lang="en-US" smtClean="0"/>
              <a:t>4/10/2017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48C67-5D91-F842-9DCA-B8966FC91DE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4EF103D-014A-014B-9406-704D97AA7BDC}" type="datetimeFigureOut">
              <a:rPr lang="en-US" smtClean="0"/>
              <a:t>4/10/2017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F948C67-5D91-F842-9DCA-B8966FC91DEF}" type="slidenum">
              <a:rPr lang="en-US" smtClean="0"/>
              <a:t>‹#›</a:t>
            </a:fld>
            <a:endParaRPr lang="en-US"/>
          </a:p>
        </p:txBody>
      </p:sp>
    </p:spTree>
    <p:extLst>
      <p:ext uri="{BB962C8B-B14F-4D97-AF65-F5344CB8AC3E}">
        <p14:creationId xmlns:p14="http://schemas.microsoft.com/office/powerpoint/2010/main" val="93088681"/>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N.S.C.A.R. Museum</a:t>
            </a:r>
          </a:p>
        </p:txBody>
      </p:sp>
      <p:sp>
        <p:nvSpPr>
          <p:cNvPr id="3" name="Subtitle 2"/>
          <p:cNvSpPr>
            <a:spLocks noGrp="1"/>
          </p:cNvSpPr>
          <p:nvPr>
            <p:ph type="subTitle" idx="1"/>
          </p:nvPr>
        </p:nvSpPr>
        <p:spPr/>
        <p:txBody>
          <a:bodyPr/>
          <a:lstStyle/>
          <a:p>
            <a:r>
              <a:rPr lang="en-US" i="1" dirty="0"/>
              <a:t>Freedom’s Thunder 2016-2017 Exhibit</a:t>
            </a:r>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495537" y="253449"/>
            <a:ext cx="2858262" cy="3440926"/>
          </a:xfrm>
          <a:prstGeom prst="rect">
            <a:avLst/>
          </a:prstGeom>
        </p:spPr>
      </p:pic>
    </p:spTree>
    <p:extLst>
      <p:ext uri="{BB962C8B-B14F-4D97-AF65-F5344CB8AC3E}">
        <p14:creationId xmlns:p14="http://schemas.microsoft.com/office/powerpoint/2010/main" val="1926969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Apple Chancery" charset="0"/>
                <a:ea typeface="Apple Chancery" charset="0"/>
                <a:cs typeface="Apple Chancery" charset="0"/>
              </a:rPr>
              <a:t>Battle of </a:t>
            </a:r>
            <a:r>
              <a:rPr lang="en-US" sz="7200" dirty="0">
                <a:latin typeface="Apple Chancery" charset="0"/>
                <a:ea typeface="Apple Chancery" charset="0"/>
                <a:cs typeface="Apple Chancery" charset="0"/>
              </a:rPr>
              <a:t>G</a:t>
            </a:r>
            <a:r>
              <a:rPr lang="en-US" sz="4000" dirty="0">
                <a:latin typeface="Apple Chancery" charset="0"/>
                <a:ea typeface="Apple Chancery" charset="0"/>
                <a:cs typeface="Apple Chancery" charset="0"/>
              </a:rPr>
              <a:t>ermantown</a:t>
            </a:r>
            <a:endParaRPr lang="en-US" sz="7200" dirty="0">
              <a:latin typeface="Apple Chancery" charset="0"/>
              <a:ea typeface="Apple Chancery" charset="0"/>
              <a:cs typeface="Apple Chancery" charset="0"/>
            </a:endParaRPr>
          </a:p>
        </p:txBody>
      </p:sp>
      <p:pic>
        <p:nvPicPr>
          <p:cNvPr id="5" name="Picture Placeholder 4"/>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normAutofit fontScale="70000" lnSpcReduction="20000"/>
          </a:bodyPr>
          <a:lstStyle/>
          <a:p>
            <a:pPr lvl="0">
              <a:lnSpc>
                <a:spcPct val="125000"/>
              </a:lnSpc>
              <a:spcBef>
                <a:spcPts val="0"/>
              </a:spcBef>
              <a:spcAft>
                <a:spcPts val="1000"/>
              </a:spcAft>
              <a:buClr>
                <a:schemeClr val="accent2"/>
              </a:buClr>
              <a:buSzPct val="25000"/>
            </a:pPr>
            <a:r>
              <a:rPr lang="en-US" sz="4000" dirty="0">
                <a:solidFill>
                  <a:schemeClr val="tx1"/>
                </a:solidFill>
                <a:ea typeface="Merriweather"/>
                <a:cs typeface="Merriweather"/>
                <a:sym typeface="Merriweather"/>
                <a:rtl val="0"/>
              </a:rPr>
              <a:t>In the middle of the Battle of Germantown on October 4, 1777, George Washington rescued  a dog!  Find more about this by reading the book shown.</a:t>
            </a:r>
          </a:p>
        </p:txBody>
      </p:sp>
    </p:spTree>
    <p:extLst>
      <p:ext uri="{BB962C8B-B14F-4D97-AF65-F5344CB8AC3E}">
        <p14:creationId xmlns:p14="http://schemas.microsoft.com/office/powerpoint/2010/main" val="7211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Apple Chancery" charset="0"/>
                <a:ea typeface="Apple Chancery" charset="0"/>
                <a:cs typeface="Apple Chancery" charset="0"/>
              </a:rPr>
              <a:t>Independence</a:t>
            </a:r>
            <a:r>
              <a:rPr lang="en-US" sz="7200" dirty="0">
                <a:latin typeface="Apple Chancery" charset="0"/>
                <a:ea typeface="Apple Chancery" charset="0"/>
                <a:cs typeface="Apple Chancery" charset="0"/>
              </a:rPr>
              <a:t> H</a:t>
            </a:r>
            <a:r>
              <a:rPr lang="en-US" sz="4400" dirty="0">
                <a:latin typeface="Apple Chancery" charset="0"/>
                <a:ea typeface="Apple Chancery" charset="0"/>
                <a:cs typeface="Apple Chancery" charset="0"/>
              </a:rPr>
              <a:t>all</a:t>
            </a:r>
          </a:p>
        </p:txBody>
      </p:sp>
      <p:sp>
        <p:nvSpPr>
          <p:cNvPr id="4" name="Text Placeholder 3"/>
          <p:cNvSpPr>
            <a:spLocks noGrp="1"/>
          </p:cNvSpPr>
          <p:nvPr>
            <p:ph type="body" sz="half" idx="2"/>
          </p:nvPr>
        </p:nvSpPr>
        <p:spPr/>
        <p:txBody>
          <a:bodyPr>
            <a:normAutofit/>
          </a:bodyPr>
          <a:lstStyle/>
          <a:p>
            <a:pPr lvl="0"/>
            <a:r>
              <a:rPr lang="en-US" sz="2800" dirty="0">
                <a:solidFill>
                  <a:schemeClr val="tx1"/>
                </a:solidFill>
                <a:ea typeface="Merriweather"/>
                <a:cs typeface="Merriweather"/>
                <a:sym typeface="Merriweather"/>
                <a:rtl val="0"/>
              </a:rPr>
              <a:t>Independence Hall </a:t>
            </a:r>
            <a:r>
              <a:rPr lang="en-US" sz="2800" dirty="0">
                <a:solidFill>
                  <a:schemeClr val="tx1"/>
                </a:solidFill>
                <a:rtl val="0"/>
              </a:rPr>
              <a:t>was known as the Pennsylvania State House when Thomas Jefferson, John Adams, John Hancock and Benjamin Franklin were there for the Second Continental Congress.</a:t>
            </a:r>
          </a:p>
          <a:p>
            <a:endParaRPr lang="en-US" sz="4000" dirty="0"/>
          </a:p>
        </p:txBody>
      </p:sp>
      <p:pic>
        <p:nvPicPr>
          <p:cNvPr id="7" name="Shape 167"/>
          <p:cNvPicPr preferRelativeResize="0">
            <a:picLocks noGrp="1"/>
          </p:cNvPicPr>
          <p:nvPr>
            <p:ph type="pic" idx="1"/>
          </p:nvPr>
        </p:nvPicPr>
        <p:blipFill rotWithShape="1">
          <a:blip r:embed="rId3" cstate="hqprint">
            <a:alphaModFix/>
            <a:extLst>
              <a:ext uri="{28A0092B-C50C-407E-A947-70E740481C1C}">
                <a14:useLocalDpi xmlns:a14="http://schemas.microsoft.com/office/drawing/2010/main"/>
              </a:ext>
            </a:extLst>
          </a:blip>
          <a:srcRect/>
          <a:stretch/>
        </p:blipFill>
        <p:spPr>
          <a:prstGeom prst="rect">
            <a:avLst/>
          </a:prstGeom>
          <a:noFill/>
          <a:ln>
            <a:noFill/>
          </a:ln>
        </p:spPr>
      </p:pic>
    </p:spTree>
    <p:extLst>
      <p:ext uri="{BB962C8B-B14F-4D97-AF65-F5344CB8AC3E}">
        <p14:creationId xmlns:p14="http://schemas.microsoft.com/office/powerpoint/2010/main" val="804164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atin typeface="Apple Chancery" charset="0"/>
                <a:ea typeface="Apple Chancery" charset="0"/>
                <a:cs typeface="Apple Chancery" charset="0"/>
              </a:rPr>
              <a:t>American </a:t>
            </a:r>
            <a:r>
              <a:rPr lang="en-US" sz="7200" dirty="0">
                <a:latin typeface="Apple Chancery" charset="0"/>
                <a:ea typeface="Apple Chancery" charset="0"/>
                <a:cs typeface="Apple Chancery" charset="0"/>
              </a:rPr>
              <a:t>I</a:t>
            </a:r>
            <a:r>
              <a:rPr lang="en-US" sz="4000" dirty="0">
                <a:latin typeface="Apple Chancery" charset="0"/>
                <a:ea typeface="Apple Chancery" charset="0"/>
                <a:cs typeface="Apple Chancery" charset="0"/>
              </a:rPr>
              <a:t>ndians</a:t>
            </a:r>
            <a:endParaRPr lang="en-US" sz="7200" dirty="0">
              <a:latin typeface="Apple Chancery" charset="0"/>
              <a:ea typeface="Apple Chancery" charset="0"/>
              <a:cs typeface="Apple Chancery" charset="0"/>
            </a:endParaRPr>
          </a:p>
        </p:txBody>
      </p:sp>
      <p:pic>
        <p:nvPicPr>
          <p:cNvPr id="5" name="Picture Placeholder 4"/>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normAutofit/>
          </a:bodyPr>
          <a:lstStyle/>
          <a:p>
            <a:r>
              <a:rPr lang="en-US" sz="3200" dirty="0">
                <a:solidFill>
                  <a:schemeClr val="tx1"/>
                </a:solidFill>
              </a:rPr>
              <a:t>They are an important part of US History. To honor them, we learn about their culture and history. </a:t>
            </a:r>
          </a:p>
        </p:txBody>
      </p:sp>
    </p:spTree>
    <p:extLst>
      <p:ext uri="{BB962C8B-B14F-4D97-AF65-F5344CB8AC3E}">
        <p14:creationId xmlns:p14="http://schemas.microsoft.com/office/powerpoint/2010/main" val="61040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latin typeface="Apple Chancery" charset="0"/>
                <a:ea typeface="Apple Chancery" charset="0"/>
                <a:cs typeface="Apple Chancery" charset="0"/>
              </a:rPr>
              <a:t>J</a:t>
            </a:r>
            <a:r>
              <a:rPr lang="en-US" sz="4000" dirty="0">
                <a:latin typeface="Apple Chancery" charset="0"/>
                <a:ea typeface="Apple Chancery" charset="0"/>
                <a:cs typeface="Apple Chancery" charset="0"/>
              </a:rPr>
              <a:t>oin C.A.R.</a:t>
            </a:r>
            <a:endParaRPr lang="en-US" sz="7200" dirty="0">
              <a:latin typeface="Apple Chancery" charset="0"/>
              <a:ea typeface="Apple Chancery" charset="0"/>
              <a:cs typeface="Apple Chancery" charset="0"/>
            </a:endParaRPr>
          </a:p>
        </p:txBody>
      </p:sp>
      <p:sp>
        <p:nvSpPr>
          <p:cNvPr id="4" name="Text Placeholder 3"/>
          <p:cNvSpPr>
            <a:spLocks noGrp="1"/>
          </p:cNvSpPr>
          <p:nvPr>
            <p:ph type="body" sz="half" idx="2"/>
          </p:nvPr>
        </p:nvSpPr>
        <p:spPr>
          <a:xfrm>
            <a:off x="361950" y="2057400"/>
            <a:ext cx="4410075" cy="3811588"/>
          </a:xfrm>
        </p:spPr>
        <p:txBody>
          <a:bodyPr>
            <a:normAutofit fontScale="55000" lnSpcReduction="20000"/>
          </a:bodyPr>
          <a:lstStyle/>
          <a:p>
            <a:pPr marL="457200" lvl="0" indent="-457200">
              <a:lnSpc>
                <a:spcPct val="125000"/>
              </a:lnSpc>
              <a:spcBef>
                <a:spcPts val="0"/>
              </a:spcBef>
              <a:buClr>
                <a:schemeClr val="accent2"/>
              </a:buClr>
              <a:buSzPct val="25000"/>
            </a:pPr>
            <a:r>
              <a:rPr lang="en-US" sz="4000" dirty="0">
                <a:solidFill>
                  <a:schemeClr val="tx1"/>
                </a:solidFill>
                <a:latin typeface="Corbel" charset="0"/>
                <a:ea typeface="Corbel" charset="0"/>
                <a:cs typeface="Corbel" charset="0"/>
              </a:rPr>
              <a:t>	N.S.C.A.R. has a long history and expansive membership. These cases showcase that history. Shown are the </a:t>
            </a:r>
            <a:r>
              <a:rPr lang="en-US" sz="4000" dirty="0">
                <a:solidFill>
                  <a:schemeClr val="tx1"/>
                </a:solidFill>
                <a:latin typeface="Corbel" charset="0"/>
                <a:ea typeface="Corbel" charset="0"/>
                <a:cs typeface="Corbel" charset="0"/>
                <a:sym typeface="Merriweather"/>
                <a:rtl val="0"/>
              </a:rPr>
              <a:t>insignia and original gavel that opened the first National Convention of N.S.C.A.R as well as our charter and original National Convention ribbons from the early 1900’s.</a:t>
            </a:r>
          </a:p>
          <a:p>
            <a:endParaRPr lang="en-US" sz="4000" dirty="0"/>
          </a:p>
        </p:txBody>
      </p:sp>
      <p:pic>
        <p:nvPicPr>
          <p:cNvPr id="8" name="Picture Placeholder 7"/>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rot="5400000">
            <a:off x="4906963" y="342900"/>
            <a:ext cx="6858000" cy="6172200"/>
          </a:xfrm>
        </p:spPr>
      </p:pic>
    </p:spTree>
    <p:extLst>
      <p:ext uri="{BB962C8B-B14F-4D97-AF65-F5344CB8AC3E}">
        <p14:creationId xmlns:p14="http://schemas.microsoft.com/office/powerpoint/2010/main" val="1524895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a:latin typeface="Apple Chancery" charset="0"/>
                <a:ea typeface="Apple Chancery" charset="0"/>
                <a:cs typeface="Apple Chancery" charset="0"/>
              </a:rPr>
              <a:t>K</a:t>
            </a:r>
            <a:r>
              <a:rPr lang="en-US" sz="4000" dirty="0">
                <a:latin typeface="Apple Chancery" charset="0"/>
                <a:ea typeface="Apple Chancery" charset="0"/>
                <a:cs typeface="Apple Chancery" charset="0"/>
              </a:rPr>
              <a:t>ids During the Revolution</a:t>
            </a:r>
          </a:p>
        </p:txBody>
      </p:sp>
      <p:sp>
        <p:nvSpPr>
          <p:cNvPr id="4" name="Text Placeholder 3"/>
          <p:cNvSpPr>
            <a:spLocks noGrp="1"/>
          </p:cNvSpPr>
          <p:nvPr>
            <p:ph type="body" sz="half" idx="2"/>
          </p:nvPr>
        </p:nvSpPr>
        <p:spPr>
          <a:xfrm>
            <a:off x="839788" y="2057400"/>
            <a:ext cx="3932237" cy="3811588"/>
          </a:xfrm>
        </p:spPr>
        <p:txBody>
          <a:bodyPr>
            <a:normAutofit fontScale="55000" lnSpcReduction="20000"/>
          </a:bodyPr>
          <a:lstStyle/>
          <a:p>
            <a:pPr lvl="0">
              <a:lnSpc>
                <a:spcPct val="125000"/>
              </a:lnSpc>
              <a:spcBef>
                <a:spcPts val="0"/>
              </a:spcBef>
              <a:spcAft>
                <a:spcPts val="1000"/>
              </a:spcAft>
              <a:buClr>
                <a:schemeClr val="accent2"/>
              </a:buClr>
              <a:buSzPct val="25000"/>
            </a:pPr>
            <a:r>
              <a:rPr lang="en-US" sz="4000" dirty="0">
                <a:solidFill>
                  <a:schemeClr val="tx1"/>
                </a:solidFill>
                <a:latin typeface="Corbel" charset="0"/>
                <a:ea typeface="Corbel" charset="0"/>
                <a:cs typeface="Corbel" charset="0"/>
                <a:sym typeface="Merriweather"/>
                <a:rtl val="0"/>
              </a:rPr>
              <a:t>Sixteen year old Sybil Ludington rode all through the night- even longer than Paul Revere to let the patriots know of the British attacking in Danbury, Connecticut.  Sybil is just one example of how children made an impact during the Revolution.</a:t>
            </a:r>
          </a:p>
        </p:txBody>
      </p:sp>
      <p:pic>
        <p:nvPicPr>
          <p:cNvPr id="9" name="Picture Placeholder 8"/>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rot="5400000">
            <a:off x="4840288" y="342900"/>
            <a:ext cx="6858000" cy="6172200"/>
          </a:xfrm>
        </p:spPr>
      </p:pic>
    </p:spTree>
    <p:extLst>
      <p:ext uri="{BB962C8B-B14F-4D97-AF65-F5344CB8AC3E}">
        <p14:creationId xmlns:p14="http://schemas.microsoft.com/office/powerpoint/2010/main" val="833760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atin typeface="Apple Chancery" charset="0"/>
                <a:ea typeface="Apple Chancery" charset="0"/>
                <a:cs typeface="Apple Chancery" charset="0"/>
              </a:rPr>
              <a:t>First </a:t>
            </a:r>
            <a:r>
              <a:rPr lang="en-US" sz="7200" dirty="0">
                <a:latin typeface="Apple Chancery" charset="0"/>
                <a:ea typeface="Apple Chancery" charset="0"/>
                <a:cs typeface="Apple Chancery" charset="0"/>
              </a:rPr>
              <a:t>L</a:t>
            </a:r>
            <a:r>
              <a:rPr lang="en-US" sz="4000" dirty="0">
                <a:latin typeface="Apple Chancery" charset="0"/>
                <a:ea typeface="Apple Chancery" charset="0"/>
                <a:cs typeface="Apple Chancery" charset="0"/>
              </a:rPr>
              <a:t>adies</a:t>
            </a:r>
            <a:endParaRPr lang="en-US" sz="7200" dirty="0">
              <a:latin typeface="Apple Chancery" charset="0"/>
              <a:ea typeface="Apple Chancery" charset="0"/>
              <a:cs typeface="Apple Chancery" charset="0"/>
            </a:endParaRPr>
          </a:p>
        </p:txBody>
      </p:sp>
      <p:sp>
        <p:nvSpPr>
          <p:cNvPr id="4" name="Text Placeholder 3"/>
          <p:cNvSpPr>
            <a:spLocks noGrp="1"/>
          </p:cNvSpPr>
          <p:nvPr>
            <p:ph type="body" sz="half" idx="2"/>
          </p:nvPr>
        </p:nvSpPr>
        <p:spPr/>
        <p:txBody>
          <a:bodyPr>
            <a:normAutofit fontScale="92500" lnSpcReduction="10000"/>
          </a:bodyPr>
          <a:lstStyle/>
          <a:p>
            <a:pPr lvl="0"/>
            <a:r>
              <a:rPr lang="en-US" sz="3200" dirty="0">
                <a:solidFill>
                  <a:schemeClr val="tx1"/>
                </a:solidFill>
              </a:rPr>
              <a:t>First Ladies serve as important figures in American history. Abigail Adams is shown here. She is </a:t>
            </a:r>
            <a:r>
              <a:rPr lang="en-US" sz="3200" dirty="0">
                <a:solidFill>
                  <a:schemeClr val="tx1"/>
                </a:solidFill>
                <a:ea typeface="Merriweather"/>
                <a:cs typeface="Merriweather"/>
                <a:sym typeface="Merriweather"/>
                <a:rtl val="0"/>
              </a:rPr>
              <a:t>one of our best know “founding ladies” and </a:t>
            </a:r>
            <a:r>
              <a:rPr lang="en-US" sz="3200" dirty="0">
                <a:solidFill>
                  <a:schemeClr val="tx1"/>
                </a:solidFill>
              </a:rPr>
              <a:t>just one of several first ladies featured in the museum. </a:t>
            </a:r>
          </a:p>
        </p:txBody>
      </p:sp>
      <p:pic>
        <p:nvPicPr>
          <p:cNvPr id="7" name="Picture Placeholder 6"/>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64866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err="1">
                <a:latin typeface="Apple Chancery" charset="0"/>
                <a:ea typeface="Apple Chancery" charset="0"/>
                <a:cs typeface="Apple Chancery" charset="0"/>
              </a:rPr>
              <a:t>M</a:t>
            </a:r>
            <a:r>
              <a:rPr lang="en-US" sz="4000" dirty="0" err="1">
                <a:latin typeface="Apple Chancery" charset="0"/>
                <a:ea typeface="Apple Chancery" charset="0"/>
                <a:cs typeface="Apple Chancery" charset="0"/>
              </a:rPr>
              <a:t>outain</a:t>
            </a:r>
            <a:r>
              <a:rPr lang="en-US" sz="4000" dirty="0">
                <a:latin typeface="Apple Chancery" charset="0"/>
                <a:ea typeface="Apple Chancery" charset="0"/>
                <a:cs typeface="Apple Chancery" charset="0"/>
              </a:rPr>
              <a:t> Schools</a:t>
            </a:r>
            <a:endParaRPr lang="en-US" sz="7200" dirty="0">
              <a:latin typeface="Apple Chancery" charset="0"/>
              <a:ea typeface="Apple Chancery" charset="0"/>
              <a:cs typeface="Apple Chancery" charset="0"/>
            </a:endParaRPr>
          </a:p>
        </p:txBody>
      </p:sp>
      <p:pic>
        <p:nvPicPr>
          <p:cNvPr id="6" name="Picture Placeholder 5"/>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rot="5400000">
            <a:off x="5297488" y="342900"/>
            <a:ext cx="5943600" cy="6172200"/>
          </a:xfrm>
        </p:spPr>
      </p:pic>
      <p:sp>
        <p:nvSpPr>
          <p:cNvPr id="4" name="Text Placeholder 3"/>
          <p:cNvSpPr>
            <a:spLocks noGrp="1"/>
          </p:cNvSpPr>
          <p:nvPr>
            <p:ph type="body" sz="half" idx="2"/>
          </p:nvPr>
        </p:nvSpPr>
        <p:spPr>
          <a:xfrm>
            <a:off x="1009650" y="2057400"/>
            <a:ext cx="3762375" cy="3811588"/>
          </a:xfrm>
        </p:spPr>
        <p:txBody>
          <a:bodyPr>
            <a:noAutofit/>
          </a:bodyPr>
          <a:lstStyle/>
          <a:p>
            <a:r>
              <a:rPr lang="en-US" sz="2800" dirty="0">
                <a:solidFill>
                  <a:schemeClr val="tx1"/>
                </a:solidFill>
              </a:rPr>
              <a:t>NSDAR established and continues to support six mountain schools. N.S.C.A.R. contributes to these schools through donations and the sales of the Mountain Schools pin. </a:t>
            </a:r>
          </a:p>
        </p:txBody>
      </p:sp>
    </p:spTree>
    <p:extLst>
      <p:ext uri="{BB962C8B-B14F-4D97-AF65-F5344CB8AC3E}">
        <p14:creationId xmlns:p14="http://schemas.microsoft.com/office/powerpoint/2010/main" val="868482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a:latin typeface="Apple Chancery" charset="0"/>
                <a:ea typeface="Apple Chancery" charset="0"/>
                <a:cs typeface="Apple Chancery" charset="0"/>
              </a:rPr>
              <a:t>N</a:t>
            </a:r>
            <a:r>
              <a:rPr lang="en-US" sz="4000" dirty="0">
                <a:latin typeface="Apple Chancery" charset="0"/>
                <a:ea typeface="Apple Chancery" charset="0"/>
                <a:cs typeface="Apple Chancery" charset="0"/>
              </a:rPr>
              <a:t>ational Parks</a:t>
            </a:r>
            <a:endParaRPr lang="en-US" sz="7200" dirty="0">
              <a:latin typeface="Apple Chancery" charset="0"/>
              <a:ea typeface="Apple Chancery" charset="0"/>
              <a:cs typeface="Apple Chancery" charset="0"/>
            </a:endParaRPr>
          </a:p>
        </p:txBody>
      </p:sp>
      <p:pic>
        <p:nvPicPr>
          <p:cNvPr id="6" name="Picture Placeholder 5"/>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rot="10800000">
            <a:off x="4772025" y="987425"/>
            <a:ext cx="6583363" cy="4873625"/>
          </a:xfrm>
        </p:spPr>
      </p:pic>
      <p:sp>
        <p:nvSpPr>
          <p:cNvPr id="4" name="Text Placeholder 3"/>
          <p:cNvSpPr>
            <a:spLocks noGrp="1"/>
          </p:cNvSpPr>
          <p:nvPr>
            <p:ph type="body" sz="half" idx="2"/>
          </p:nvPr>
        </p:nvSpPr>
        <p:spPr/>
        <p:txBody>
          <a:bodyPr>
            <a:normAutofit fontScale="85000" lnSpcReduction="20000"/>
          </a:bodyPr>
          <a:lstStyle/>
          <a:p>
            <a:r>
              <a:rPr lang="en-US" sz="4000" dirty="0">
                <a:solidFill>
                  <a:schemeClr val="tx1"/>
                </a:solidFill>
              </a:rPr>
              <a:t>The National Park’s Service is currently celebrating its centennial. The conservation chairman this year has focused on this monumental occasion. </a:t>
            </a:r>
          </a:p>
        </p:txBody>
      </p:sp>
    </p:spTree>
    <p:extLst>
      <p:ext uri="{BB962C8B-B14F-4D97-AF65-F5344CB8AC3E}">
        <p14:creationId xmlns:p14="http://schemas.microsoft.com/office/powerpoint/2010/main" val="1444844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a:latin typeface="Apple Chancery" charset="0"/>
                <a:ea typeface="Apple Chancery" charset="0"/>
                <a:cs typeface="Apple Chancery" charset="0"/>
              </a:rPr>
              <a:t>O</a:t>
            </a:r>
            <a:r>
              <a:rPr lang="en-US" sz="4000" dirty="0">
                <a:latin typeface="Apple Chancery" charset="0"/>
                <a:ea typeface="Apple Chancery" charset="0"/>
                <a:cs typeface="Apple Chancery" charset="0"/>
              </a:rPr>
              <a:t>fficer’s Uniform</a:t>
            </a:r>
            <a:endParaRPr lang="en-US" sz="7200" dirty="0">
              <a:latin typeface="Apple Chancery" charset="0"/>
              <a:ea typeface="Apple Chancery" charset="0"/>
              <a:cs typeface="Apple Chancery" charset="0"/>
            </a:endParaRPr>
          </a:p>
        </p:txBody>
      </p:sp>
      <p:sp>
        <p:nvSpPr>
          <p:cNvPr id="4" name="Text Placeholder 3"/>
          <p:cNvSpPr>
            <a:spLocks noGrp="1"/>
          </p:cNvSpPr>
          <p:nvPr>
            <p:ph type="body" sz="half" idx="2"/>
          </p:nvPr>
        </p:nvSpPr>
        <p:spPr/>
        <p:txBody>
          <a:bodyPr>
            <a:normAutofit/>
          </a:bodyPr>
          <a:lstStyle/>
          <a:p>
            <a:r>
              <a:rPr lang="en-US" sz="3200" dirty="0">
                <a:solidFill>
                  <a:schemeClr val="tx1"/>
                </a:solidFill>
                <a:ea typeface="Merriweather"/>
                <a:cs typeface="Merriweather"/>
                <a:sym typeface="Merriweather"/>
                <a:rtl val="0"/>
              </a:rPr>
              <a:t>Our War of 1812 </a:t>
            </a:r>
            <a:r>
              <a:rPr lang="en-US" sz="3200" dirty="0" err="1">
                <a:solidFill>
                  <a:schemeClr val="tx1"/>
                </a:solidFill>
                <a:ea typeface="Merriweather"/>
                <a:cs typeface="Merriweather"/>
                <a:sym typeface="Merriweather"/>
                <a:rtl val="0"/>
              </a:rPr>
              <a:t>Coatee</a:t>
            </a:r>
            <a:r>
              <a:rPr lang="en-US" sz="3200" dirty="0">
                <a:solidFill>
                  <a:schemeClr val="tx1"/>
                </a:solidFill>
                <a:ea typeface="Merriweather"/>
                <a:cs typeface="Merriweather"/>
                <a:sym typeface="Merriweather"/>
                <a:rtl val="0"/>
              </a:rPr>
              <a:t> is an example of the type of uniforms worn by officers in the American Revolution.</a:t>
            </a:r>
            <a:endParaRPr lang="en-US" sz="3200" dirty="0">
              <a:solidFill>
                <a:schemeClr val="tx1"/>
              </a:solidFill>
            </a:endParaRPr>
          </a:p>
        </p:txBody>
      </p:sp>
      <p:pic>
        <p:nvPicPr>
          <p:cNvPr id="7" name="Shape 260"/>
          <p:cNvPicPr preferRelativeResize="0">
            <a:picLocks noGrp="1"/>
          </p:cNvPicPr>
          <p:nvPr>
            <p:ph type="pic" idx="1"/>
          </p:nvPr>
        </p:nvPicPr>
        <p:blipFill rotWithShape="1">
          <a:blip r:embed="rId2" cstate="hqprint">
            <a:alphaModFix/>
            <a:extLst>
              <a:ext uri="{28A0092B-C50C-407E-A947-70E740481C1C}">
                <a14:useLocalDpi xmlns:a14="http://schemas.microsoft.com/office/drawing/2010/main"/>
              </a:ext>
            </a:extLst>
          </a:blip>
          <a:srcRect/>
          <a:stretch/>
        </p:blipFill>
        <p:spPr>
          <a:prstGeom prst="ellipse">
            <a:avLst/>
          </a:prstGeom>
          <a:solidFill>
            <a:srgbClr val="EEEEEE"/>
          </a:solidFill>
          <a:ln w="63500" cap="rnd" cmpd="sng">
            <a:solidFill>
              <a:srgbClr val="333333"/>
            </a:solidFill>
            <a:prstDash val="solid"/>
            <a:round/>
            <a:headEnd type="none" w="med" len="med"/>
            <a:tailEnd type="none" w="med" len="med"/>
          </a:ln>
        </p:spPr>
      </p:pic>
    </p:spTree>
    <p:extLst>
      <p:ext uri="{BB962C8B-B14F-4D97-AF65-F5344CB8AC3E}">
        <p14:creationId xmlns:p14="http://schemas.microsoft.com/office/powerpoint/2010/main" val="1779444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latin typeface="Apple Chancery" charset="0"/>
                <a:ea typeface="Apple Chancery" charset="0"/>
                <a:cs typeface="Apple Chancery" charset="0"/>
              </a:rPr>
              <a:t>P</a:t>
            </a:r>
            <a:r>
              <a:rPr lang="en-US" sz="4000" dirty="0">
                <a:latin typeface="Apple Chancery" charset="0"/>
                <a:ea typeface="Apple Chancery" charset="0"/>
                <a:cs typeface="Apple Chancery" charset="0"/>
              </a:rPr>
              <a:t>ostage</a:t>
            </a:r>
          </a:p>
        </p:txBody>
      </p:sp>
      <p:sp>
        <p:nvSpPr>
          <p:cNvPr id="4" name="Text Placeholder 3"/>
          <p:cNvSpPr>
            <a:spLocks noGrp="1"/>
          </p:cNvSpPr>
          <p:nvPr>
            <p:ph type="body" sz="half" idx="2"/>
          </p:nvPr>
        </p:nvSpPr>
        <p:spPr/>
        <p:txBody>
          <a:bodyPr>
            <a:normAutofit fontScale="92500" lnSpcReduction="10000"/>
          </a:bodyPr>
          <a:lstStyle/>
          <a:p>
            <a:r>
              <a:rPr lang="en-US" sz="4000" dirty="0">
                <a:solidFill>
                  <a:schemeClr val="tx1"/>
                </a:solidFill>
              </a:rPr>
              <a:t>Mail and letters were vital during the Revolution as they served as the main way of communication over long distances. </a:t>
            </a:r>
          </a:p>
        </p:txBody>
      </p:sp>
      <p:pic>
        <p:nvPicPr>
          <p:cNvPr id="8" name="Picture Placeholder 7"/>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rot="5400000">
            <a:off x="5000625" y="676275"/>
            <a:ext cx="6858000" cy="5505450"/>
          </a:xfrm>
        </p:spPr>
      </p:pic>
    </p:spTree>
    <p:extLst>
      <p:ext uri="{BB962C8B-B14F-4D97-AF65-F5344CB8AC3E}">
        <p14:creationId xmlns:p14="http://schemas.microsoft.com/office/powerpoint/2010/main" val="99587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N.S.C.A.R. Museum</a:t>
            </a:r>
          </a:p>
        </p:txBody>
      </p:sp>
      <p:sp>
        <p:nvSpPr>
          <p:cNvPr id="3" name="Content Placeholder 2"/>
          <p:cNvSpPr>
            <a:spLocks noGrp="1"/>
          </p:cNvSpPr>
          <p:nvPr>
            <p:ph idx="1"/>
          </p:nvPr>
        </p:nvSpPr>
        <p:spPr/>
        <p:txBody>
          <a:bodyPr/>
          <a:lstStyle/>
          <a:p>
            <a:pPr marL="273050" lvl="0" indent="-273050">
              <a:lnSpc>
                <a:spcPct val="100000"/>
              </a:lnSpc>
              <a:spcBef>
                <a:spcPts val="0"/>
              </a:spcBef>
              <a:buClr>
                <a:schemeClr val="accent2"/>
              </a:buClr>
              <a:buSzPct val="85000"/>
              <a:buFont typeface="Noto Sans Symbols"/>
              <a:buChar char="●"/>
            </a:pPr>
            <a:r>
              <a:rPr lang="en-US" sz="2600" dirty="0">
                <a:solidFill>
                  <a:schemeClr val="lt1"/>
                </a:solidFill>
                <a:latin typeface="Corbel" charset="0"/>
                <a:ea typeface="Corbel" charset="0"/>
                <a:cs typeface="Corbel" charset="0"/>
                <a:sym typeface="Merriweather"/>
                <a:rtl val="0"/>
              </a:rPr>
              <a:t>20’ x 63’ located on the 2</a:t>
            </a:r>
            <a:r>
              <a:rPr lang="en-US" sz="2600" baseline="30000" dirty="0">
                <a:solidFill>
                  <a:schemeClr val="lt1"/>
                </a:solidFill>
                <a:latin typeface="Corbel" charset="0"/>
                <a:ea typeface="Corbel" charset="0"/>
                <a:cs typeface="Corbel" charset="0"/>
                <a:sym typeface="Merriweather"/>
                <a:rtl val="0"/>
              </a:rPr>
              <a:t>nd</a:t>
            </a:r>
            <a:r>
              <a:rPr lang="en-US" sz="2600" dirty="0">
                <a:solidFill>
                  <a:schemeClr val="lt1"/>
                </a:solidFill>
                <a:latin typeface="Corbel" charset="0"/>
                <a:ea typeface="Corbel" charset="0"/>
                <a:cs typeface="Corbel" charset="0"/>
                <a:sym typeface="Merriweather"/>
                <a:rtl val="0"/>
              </a:rPr>
              <a:t> floor of the DAR Building between N.S.C.A.R. Headquarters and DAR Officers Club.</a:t>
            </a:r>
          </a:p>
          <a:p>
            <a:pPr marL="273050" lvl="0" indent="-273050">
              <a:lnSpc>
                <a:spcPct val="100000"/>
              </a:lnSpc>
              <a:spcBef>
                <a:spcPts val="600"/>
              </a:spcBef>
              <a:buClr>
                <a:schemeClr val="accent2"/>
              </a:buClr>
              <a:buSzPct val="85000"/>
              <a:buFont typeface="Noto Sans Symbols"/>
              <a:buChar char="●"/>
            </a:pPr>
            <a:r>
              <a:rPr lang="en-US" sz="2600" dirty="0">
                <a:solidFill>
                  <a:schemeClr val="lt1"/>
                </a:solidFill>
                <a:latin typeface="Corbel" charset="0"/>
                <a:ea typeface="Corbel" charset="0"/>
                <a:cs typeface="Corbel" charset="0"/>
                <a:sym typeface="Merriweather"/>
                <a:rtl val="0"/>
              </a:rPr>
              <a:t>Fifty-eight cases of different sizes devoted to:</a:t>
            </a:r>
          </a:p>
          <a:p>
            <a:pPr marL="639762" lvl="1" indent="-284162">
              <a:lnSpc>
                <a:spcPct val="100000"/>
              </a:lnSpc>
              <a:spcBef>
                <a:spcPts val="300"/>
              </a:spcBef>
              <a:buClr>
                <a:srgbClr val="004FBA"/>
              </a:buClr>
              <a:buSzPct val="85000"/>
              <a:buFont typeface="Noto Sans Symbols"/>
              <a:buChar char="●"/>
            </a:pPr>
            <a:r>
              <a:rPr lang="en-US" dirty="0">
                <a:solidFill>
                  <a:schemeClr val="lt2"/>
                </a:solidFill>
                <a:latin typeface="Corbel" charset="0"/>
                <a:ea typeface="Corbel" charset="0"/>
                <a:cs typeface="Corbel" charset="0"/>
                <a:sym typeface="Merriweather"/>
                <a:rtl val="0"/>
              </a:rPr>
              <a:t>Actual children who were born and lived during the American Revolution</a:t>
            </a:r>
          </a:p>
          <a:p>
            <a:pPr marL="639762" lvl="1" indent="-284162">
              <a:lnSpc>
                <a:spcPct val="100000"/>
              </a:lnSpc>
              <a:spcBef>
                <a:spcPts val="300"/>
              </a:spcBef>
              <a:buClr>
                <a:srgbClr val="004FBA"/>
              </a:buClr>
              <a:buSzPct val="85000"/>
              <a:buFont typeface="Noto Sans Symbols"/>
              <a:buChar char="●"/>
            </a:pPr>
            <a:r>
              <a:rPr lang="en-US" dirty="0">
                <a:solidFill>
                  <a:schemeClr val="lt2"/>
                </a:solidFill>
                <a:latin typeface="Corbel" charset="0"/>
                <a:ea typeface="Corbel" charset="0"/>
                <a:cs typeface="Corbel" charset="0"/>
                <a:sym typeface="Merriweather"/>
                <a:rtl val="0"/>
              </a:rPr>
              <a:t>The National Project— </a:t>
            </a:r>
            <a:r>
              <a:rPr lang="en-US" b="1" i="1" dirty="0">
                <a:solidFill>
                  <a:schemeClr val="lt2"/>
                </a:solidFill>
                <a:latin typeface="Corbel" charset="0"/>
                <a:ea typeface="Corbel" charset="0"/>
                <a:cs typeface="Corbel" charset="0"/>
                <a:sym typeface="Merriweather"/>
                <a:rtl val="0"/>
              </a:rPr>
              <a:t>Freedom’s Thunder</a:t>
            </a:r>
          </a:p>
          <a:p>
            <a:pPr marL="639762" lvl="1" indent="-284162">
              <a:lnSpc>
                <a:spcPct val="100000"/>
              </a:lnSpc>
              <a:spcBef>
                <a:spcPts val="300"/>
              </a:spcBef>
              <a:buClr>
                <a:srgbClr val="004FBA"/>
              </a:buClr>
              <a:buSzPct val="85000"/>
              <a:buFont typeface="Noto Sans Symbols"/>
              <a:buChar char="●"/>
            </a:pPr>
            <a:r>
              <a:rPr lang="en-US" dirty="0">
                <a:solidFill>
                  <a:schemeClr val="lt2"/>
                </a:solidFill>
                <a:latin typeface="Corbel" charset="0"/>
                <a:ea typeface="Corbel" charset="0"/>
                <a:cs typeface="Corbel" charset="0"/>
                <a:sym typeface="Merriweather"/>
                <a:rtl val="0"/>
              </a:rPr>
              <a:t>N.S.C.A.R. past and present</a:t>
            </a:r>
          </a:p>
          <a:p>
            <a:pPr marL="639762" lvl="1" indent="-284162">
              <a:lnSpc>
                <a:spcPct val="100000"/>
              </a:lnSpc>
              <a:spcBef>
                <a:spcPts val="300"/>
              </a:spcBef>
              <a:buClr>
                <a:srgbClr val="004FBA"/>
              </a:buClr>
              <a:buSzPct val="85000"/>
              <a:buFont typeface="Noto Sans Symbols"/>
              <a:buChar char="●"/>
            </a:pPr>
            <a:r>
              <a:rPr lang="en-US" dirty="0">
                <a:solidFill>
                  <a:schemeClr val="lt2"/>
                </a:solidFill>
                <a:latin typeface="Corbel" charset="0"/>
                <a:ea typeface="Corbel" charset="0"/>
                <a:cs typeface="Corbel" charset="0"/>
                <a:sym typeface="Merriweather"/>
                <a:rtl val="0"/>
              </a:rPr>
              <a:t>Programs of the National Chairmen</a:t>
            </a:r>
          </a:p>
        </p:txBody>
      </p:sp>
    </p:spTree>
    <p:extLst>
      <p:ext uri="{BB962C8B-B14F-4D97-AF65-F5344CB8AC3E}">
        <p14:creationId xmlns:p14="http://schemas.microsoft.com/office/powerpoint/2010/main" val="1173366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atin typeface="Apple Chancery" charset="0"/>
                <a:ea typeface="Apple Chancery" charset="0"/>
                <a:cs typeface="Apple Chancery" charset="0"/>
              </a:rPr>
              <a:t>John </a:t>
            </a:r>
            <a:r>
              <a:rPr lang="en-US" sz="7200" dirty="0">
                <a:latin typeface="Apple Chancery" charset="0"/>
                <a:ea typeface="Apple Chancery" charset="0"/>
                <a:cs typeface="Apple Chancery" charset="0"/>
              </a:rPr>
              <a:t>Q</a:t>
            </a:r>
            <a:r>
              <a:rPr lang="en-US" sz="4000" dirty="0">
                <a:latin typeface="Apple Chancery" charset="0"/>
                <a:ea typeface="Apple Chancery" charset="0"/>
                <a:cs typeface="Apple Chancery" charset="0"/>
              </a:rPr>
              <a:t>uincy Adams</a:t>
            </a:r>
          </a:p>
        </p:txBody>
      </p:sp>
      <p:pic>
        <p:nvPicPr>
          <p:cNvPr id="5" name="Picture Placeholder 4"/>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rot="5400000">
            <a:off x="5097463" y="371475"/>
            <a:ext cx="6343650" cy="6172200"/>
          </a:xfrm>
        </p:spPr>
      </p:pic>
      <p:sp>
        <p:nvSpPr>
          <p:cNvPr id="4" name="Text Placeholder 3"/>
          <p:cNvSpPr>
            <a:spLocks noGrp="1"/>
          </p:cNvSpPr>
          <p:nvPr>
            <p:ph type="body" sz="half" idx="2"/>
          </p:nvPr>
        </p:nvSpPr>
        <p:spPr/>
        <p:txBody>
          <a:bodyPr>
            <a:normAutofit fontScale="62500" lnSpcReduction="20000"/>
          </a:bodyPr>
          <a:lstStyle/>
          <a:p>
            <a:pPr lvl="0">
              <a:lnSpc>
                <a:spcPct val="105000"/>
              </a:lnSpc>
              <a:spcBef>
                <a:spcPts val="0"/>
              </a:spcBef>
              <a:spcAft>
                <a:spcPts val="1000"/>
              </a:spcAft>
              <a:buClr>
                <a:schemeClr val="accent2"/>
              </a:buClr>
              <a:buSzPct val="25000"/>
            </a:pPr>
            <a:r>
              <a:rPr lang="en-US" sz="4000" dirty="0">
                <a:solidFill>
                  <a:schemeClr val="tx1"/>
                </a:solidFill>
                <a:latin typeface="Corbel" charset="0"/>
                <a:ea typeface="Corbel" charset="0"/>
                <a:cs typeface="Corbel" charset="0"/>
                <a:sym typeface="Merriweather"/>
                <a:rtl val="0"/>
              </a:rPr>
              <a:t>John Quincy Adams was born July 11, 1767 in the town of Braintree,               Massachusetts literally grew up right during the American Revolution facing the hardships along with his mother and siblings while his father served Congress.</a:t>
            </a:r>
          </a:p>
        </p:txBody>
      </p:sp>
    </p:spTree>
    <p:extLst>
      <p:ext uri="{BB962C8B-B14F-4D97-AF65-F5344CB8AC3E}">
        <p14:creationId xmlns:p14="http://schemas.microsoft.com/office/powerpoint/2010/main" val="2079428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pple Chancery" charset="0"/>
                <a:ea typeface="Apple Chancery" charset="0"/>
                <a:cs typeface="Apple Chancery" charset="0"/>
              </a:rPr>
              <a:t>Paul </a:t>
            </a:r>
            <a:r>
              <a:rPr lang="en-US" sz="7200" dirty="0">
                <a:latin typeface="Apple Chancery" charset="0"/>
                <a:ea typeface="Apple Chancery" charset="0"/>
                <a:cs typeface="Apple Chancery" charset="0"/>
              </a:rPr>
              <a:t>R</a:t>
            </a:r>
            <a:r>
              <a:rPr lang="en-US" sz="4000" dirty="0">
                <a:latin typeface="Apple Chancery" charset="0"/>
                <a:ea typeface="Apple Chancery" charset="0"/>
                <a:cs typeface="Apple Chancery" charset="0"/>
              </a:rPr>
              <a:t>evere</a:t>
            </a:r>
          </a:p>
        </p:txBody>
      </p:sp>
      <p:sp>
        <p:nvSpPr>
          <p:cNvPr id="4" name="Text Placeholder 3"/>
          <p:cNvSpPr>
            <a:spLocks noGrp="1"/>
          </p:cNvSpPr>
          <p:nvPr>
            <p:ph type="body" sz="half" idx="2"/>
          </p:nvPr>
        </p:nvSpPr>
        <p:spPr/>
        <p:txBody>
          <a:bodyPr>
            <a:normAutofit/>
          </a:bodyPr>
          <a:lstStyle/>
          <a:p>
            <a:pPr lvl="0"/>
            <a:r>
              <a:rPr lang="en-US" sz="3000" dirty="0">
                <a:solidFill>
                  <a:schemeClr val="tx1"/>
                </a:solidFill>
                <a:ea typeface="Merriweather"/>
                <a:cs typeface="Merriweather"/>
                <a:sym typeface="Merriweather"/>
                <a:rtl val="0"/>
              </a:rPr>
              <a:t>“One if by land and two if by sea” Paul Revere saw two lights in the Old North Church on his Road to Independence in 1775 and made his famous ride.</a:t>
            </a:r>
          </a:p>
          <a:p>
            <a:endParaRPr lang="en-US" sz="4000" dirty="0"/>
          </a:p>
        </p:txBody>
      </p:sp>
      <p:pic>
        <p:nvPicPr>
          <p:cNvPr id="5" name="Shape 239"/>
          <p:cNvPicPr preferRelativeResize="0">
            <a:picLocks noGrp="1"/>
          </p:cNvPicPr>
          <p:nvPr>
            <p:ph type="pic" idx="1"/>
          </p:nvPr>
        </p:nvPicPr>
        <p:blipFill rotWithShape="1">
          <a:blip r:embed="rId2" cstate="hqprint">
            <a:alphaModFix/>
            <a:extLst>
              <a:ext uri="{28A0092B-C50C-407E-A947-70E740481C1C}">
                <a14:useLocalDpi xmlns:a14="http://schemas.microsoft.com/office/drawing/2010/main"/>
              </a:ext>
            </a:extLst>
          </a:blip>
          <a:srcRect/>
          <a:stretch/>
        </p:blipFill>
        <p:spPr>
          <a:prstGeom prst="rect">
            <a:avLst/>
          </a:prstGeom>
          <a:noFill/>
          <a:ln>
            <a:noFill/>
          </a:ln>
        </p:spPr>
      </p:pic>
    </p:spTree>
    <p:extLst>
      <p:ext uri="{BB962C8B-B14F-4D97-AF65-F5344CB8AC3E}">
        <p14:creationId xmlns:p14="http://schemas.microsoft.com/office/powerpoint/2010/main" val="235380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a:latin typeface="Apple Chancery" charset="0"/>
                <a:ea typeface="Apple Chancery" charset="0"/>
                <a:cs typeface="Apple Chancery" charset="0"/>
              </a:rPr>
              <a:t>S</a:t>
            </a:r>
            <a:r>
              <a:rPr lang="en-US" sz="4000" dirty="0">
                <a:latin typeface="Apple Chancery" charset="0"/>
                <a:ea typeface="Apple Chancery" charset="0"/>
                <a:cs typeface="Apple Chancery" charset="0"/>
              </a:rPr>
              <a:t>ervice Dogs</a:t>
            </a:r>
            <a:endParaRPr lang="en-US" sz="7200" dirty="0">
              <a:latin typeface="Apple Chancery" charset="0"/>
              <a:ea typeface="Apple Chancery" charset="0"/>
              <a:cs typeface="Apple Chancery" charset="0"/>
            </a:endParaRPr>
          </a:p>
        </p:txBody>
      </p:sp>
      <p:pic>
        <p:nvPicPr>
          <p:cNvPr id="5" name="Picture Placeholder 4"/>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normAutofit fontScale="77500" lnSpcReduction="20000"/>
          </a:bodyPr>
          <a:lstStyle/>
          <a:p>
            <a:r>
              <a:rPr lang="en-US" sz="4000" dirty="0">
                <a:solidFill>
                  <a:schemeClr val="tx1"/>
                </a:solidFill>
              </a:rPr>
              <a:t>Service dogs assist veterans who suffer from physical and mental disabilities. They can help in a variety of ways, like navigation, serving as balance, or providing emotional comfort. </a:t>
            </a:r>
          </a:p>
        </p:txBody>
      </p:sp>
    </p:spTree>
    <p:extLst>
      <p:ext uri="{BB962C8B-B14F-4D97-AF65-F5344CB8AC3E}">
        <p14:creationId xmlns:p14="http://schemas.microsoft.com/office/powerpoint/2010/main" val="1351815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819150"/>
            <a:ext cx="3932237" cy="1600200"/>
          </a:xfrm>
        </p:spPr>
        <p:txBody>
          <a:bodyPr>
            <a:normAutofit fontScale="90000"/>
          </a:bodyPr>
          <a:lstStyle/>
          <a:p>
            <a:r>
              <a:rPr lang="en-US" sz="7200" dirty="0">
                <a:latin typeface="Apple Chancery" charset="0"/>
                <a:ea typeface="Apple Chancery" charset="0"/>
                <a:cs typeface="Apple Chancery" charset="0"/>
              </a:rPr>
              <a:t>T</a:t>
            </a:r>
            <a:r>
              <a:rPr lang="en-US" sz="4400" dirty="0">
                <a:latin typeface="Apple Chancery" charset="0"/>
                <a:ea typeface="Apple Chancery" charset="0"/>
                <a:cs typeface="Apple Chancery" charset="0"/>
              </a:rPr>
              <a:t>urning Point</a:t>
            </a:r>
          </a:p>
        </p:txBody>
      </p:sp>
      <p:pic>
        <p:nvPicPr>
          <p:cNvPr id="5" name="Picture Placeholder 4"/>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a:xfrm>
            <a:off x="1120000" y="2419350"/>
            <a:ext cx="3652025" cy="3811588"/>
          </a:xfrm>
        </p:spPr>
        <p:txBody>
          <a:bodyPr>
            <a:normAutofit lnSpcReduction="10000"/>
          </a:bodyPr>
          <a:lstStyle/>
          <a:p>
            <a:pPr lvl="0"/>
            <a:r>
              <a:rPr lang="en-US" sz="3200" dirty="0">
                <a:solidFill>
                  <a:schemeClr val="tx1"/>
                </a:solidFill>
                <a:ea typeface="Corbel" charset="0"/>
                <a:cs typeface="Corbel" charset="0"/>
              </a:rPr>
              <a:t>Battle of Saratoga </a:t>
            </a:r>
            <a:r>
              <a:rPr lang="en-US" sz="3200" dirty="0">
                <a:solidFill>
                  <a:schemeClr val="tx1"/>
                </a:solidFill>
                <a:rtl val="0"/>
              </a:rPr>
              <a:t>took place for eighteen days in the fall of 1777. Victory at Saratoga convinced France and Spain to aid the American cause. </a:t>
            </a:r>
          </a:p>
          <a:p>
            <a:r>
              <a:rPr lang="en-US" sz="3200" dirty="0">
                <a:latin typeface="Corbel" charset="0"/>
                <a:ea typeface="Corbel" charset="0"/>
                <a:cs typeface="Corbel" charset="0"/>
              </a:rPr>
              <a:t> </a:t>
            </a:r>
          </a:p>
        </p:txBody>
      </p:sp>
    </p:spTree>
    <p:extLst>
      <p:ext uri="{BB962C8B-B14F-4D97-AF65-F5344CB8AC3E}">
        <p14:creationId xmlns:p14="http://schemas.microsoft.com/office/powerpoint/2010/main" val="912685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a:latin typeface="Apple Chancery" charset="0"/>
                <a:ea typeface="Apple Chancery" charset="0"/>
                <a:cs typeface="Apple Chancery" charset="0"/>
              </a:rPr>
              <a:t>V</a:t>
            </a:r>
            <a:r>
              <a:rPr lang="en-US" sz="4000" dirty="0">
                <a:latin typeface="Apple Chancery" charset="0"/>
                <a:ea typeface="Apple Chancery" charset="0"/>
                <a:cs typeface="Apple Chancery" charset="0"/>
              </a:rPr>
              <a:t>alley Forge</a:t>
            </a:r>
            <a:endParaRPr lang="en-US" sz="7200" dirty="0">
              <a:latin typeface="Apple Chancery" charset="0"/>
              <a:ea typeface="Apple Chancery" charset="0"/>
              <a:cs typeface="Apple Chancery" charset="0"/>
            </a:endParaRPr>
          </a:p>
        </p:txBody>
      </p:sp>
      <p:sp>
        <p:nvSpPr>
          <p:cNvPr id="4" name="Text Placeholder 3"/>
          <p:cNvSpPr>
            <a:spLocks noGrp="1"/>
          </p:cNvSpPr>
          <p:nvPr>
            <p:ph type="body" sz="half" idx="2"/>
          </p:nvPr>
        </p:nvSpPr>
        <p:spPr/>
        <p:txBody>
          <a:bodyPr>
            <a:normAutofit fontScale="62500" lnSpcReduction="20000"/>
          </a:bodyPr>
          <a:lstStyle/>
          <a:p>
            <a:pPr lvl="0">
              <a:lnSpc>
                <a:spcPct val="125000"/>
              </a:lnSpc>
              <a:spcBef>
                <a:spcPts val="0"/>
              </a:spcBef>
              <a:spcAft>
                <a:spcPts val="1000"/>
              </a:spcAft>
              <a:buClr>
                <a:schemeClr val="accent2"/>
              </a:buClr>
              <a:buSzPct val="25000"/>
            </a:pPr>
            <a:r>
              <a:rPr lang="en-US" sz="4000" dirty="0">
                <a:solidFill>
                  <a:schemeClr val="tx1"/>
                </a:solidFill>
              </a:rPr>
              <a:t>On December 19, 1777, George Washington and his troops marched in to </a:t>
            </a:r>
            <a:r>
              <a:rPr lang="en-US" sz="4000" dirty="0">
                <a:solidFill>
                  <a:schemeClr val="tx1"/>
                </a:solidFill>
                <a:ea typeface="Merriweather"/>
                <a:cs typeface="Merriweather"/>
                <a:sym typeface="Merriweather"/>
                <a:rtl val="0"/>
              </a:rPr>
              <a:t>Valley Forge, </a:t>
            </a:r>
            <a:r>
              <a:rPr lang="en-US" sz="4000" dirty="0">
                <a:solidFill>
                  <a:schemeClr val="tx1"/>
                </a:solidFill>
                <a:rtl val="0"/>
              </a:rPr>
              <a:t>PA. Despite a hard winter, disease, and lack of food, the troops became a real army during this time and became stronger.</a:t>
            </a:r>
          </a:p>
        </p:txBody>
      </p:sp>
      <p:pic>
        <p:nvPicPr>
          <p:cNvPr id="5" name="Shape 267"/>
          <p:cNvPicPr preferRelativeResize="0">
            <a:picLocks noGrp="1"/>
          </p:cNvPicPr>
          <p:nvPr>
            <p:ph type="pic" idx="1"/>
          </p:nvPr>
        </p:nvPicPr>
        <p:blipFill rotWithShape="1">
          <a:blip r:embed="rId2" cstate="hqprint">
            <a:alphaModFix/>
            <a:extLst>
              <a:ext uri="{28A0092B-C50C-407E-A947-70E740481C1C}">
                <a14:useLocalDpi xmlns:a14="http://schemas.microsoft.com/office/drawing/2010/main"/>
              </a:ext>
            </a:extLst>
          </a:blip>
          <a:srcRect/>
          <a:stretch/>
        </p:blipFill>
        <p:spPr>
          <a:prstGeom prst="rect">
            <a:avLst/>
          </a:prstGeom>
          <a:noFill/>
          <a:ln w="38100" cap="sq" cmpd="sng">
            <a:solidFill>
              <a:srgbClr val="000000"/>
            </a:solidFill>
            <a:prstDash val="solid"/>
            <a:miter/>
            <a:headEnd type="none" w="med" len="med"/>
            <a:tailEnd type="none" w="med" len="med"/>
          </a:ln>
        </p:spPr>
      </p:pic>
    </p:spTree>
    <p:extLst>
      <p:ext uri="{BB962C8B-B14F-4D97-AF65-F5344CB8AC3E}">
        <p14:creationId xmlns:p14="http://schemas.microsoft.com/office/powerpoint/2010/main" val="493033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a:latin typeface="Apple Chancery" charset="0"/>
                <a:ea typeface="Apple Chancery" charset="0"/>
                <a:cs typeface="Apple Chancery" charset="0"/>
              </a:rPr>
              <a:t>W</a:t>
            </a:r>
            <a:r>
              <a:rPr lang="en-US" sz="4400" dirty="0">
                <a:latin typeface="Apple Chancery" charset="0"/>
                <a:ea typeface="Apple Chancery" charset="0"/>
                <a:cs typeface="Apple Chancery" charset="0"/>
              </a:rPr>
              <a:t>ashington’s Crossing</a:t>
            </a:r>
          </a:p>
        </p:txBody>
      </p:sp>
      <p:pic>
        <p:nvPicPr>
          <p:cNvPr id="5" name="Picture Placeholder 4"/>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4772025" y="995363"/>
            <a:ext cx="7243763" cy="4873625"/>
          </a:xfrm>
        </p:spPr>
      </p:pic>
      <p:sp>
        <p:nvSpPr>
          <p:cNvPr id="4" name="Text Placeholder 3"/>
          <p:cNvSpPr>
            <a:spLocks noGrp="1"/>
          </p:cNvSpPr>
          <p:nvPr>
            <p:ph type="body" sz="half" idx="2"/>
          </p:nvPr>
        </p:nvSpPr>
        <p:spPr>
          <a:xfrm>
            <a:off x="839788" y="2190750"/>
            <a:ext cx="3932237" cy="3811588"/>
          </a:xfrm>
        </p:spPr>
        <p:txBody>
          <a:bodyPr>
            <a:normAutofit/>
          </a:bodyPr>
          <a:lstStyle/>
          <a:p>
            <a:pPr lvl="0"/>
            <a:r>
              <a:rPr lang="en-US" sz="2800" dirty="0">
                <a:solidFill>
                  <a:schemeClr val="tx1"/>
                </a:solidFill>
                <a:latin typeface="Corbel" charset="0"/>
                <a:ea typeface="Corbel" charset="0"/>
                <a:cs typeface="Corbel" charset="0"/>
                <a:sym typeface="Merriweather"/>
                <a:rtl val="0"/>
              </a:rPr>
              <a:t>On December 25, 1776, George Washington surprised the Hessian soldiers who were fighting for the British at their camp in Trenton, New Jersey by crossing the Delaware River. </a:t>
            </a:r>
          </a:p>
          <a:p>
            <a:endParaRPr lang="en-US" sz="4000" dirty="0"/>
          </a:p>
        </p:txBody>
      </p:sp>
    </p:spTree>
    <p:extLst>
      <p:ext uri="{BB962C8B-B14F-4D97-AF65-F5344CB8AC3E}">
        <p14:creationId xmlns:p14="http://schemas.microsoft.com/office/powerpoint/2010/main" val="90232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atin typeface="Apple Chancery" charset="0"/>
                <a:ea typeface="Apple Chancery" charset="0"/>
                <a:cs typeface="Apple Chancery" charset="0"/>
              </a:rPr>
              <a:t>E</a:t>
            </a:r>
            <a:r>
              <a:rPr lang="en-US" sz="7200" dirty="0">
                <a:latin typeface="Apple Chancery" charset="0"/>
                <a:ea typeface="Apple Chancery" charset="0"/>
                <a:cs typeface="Apple Chancery" charset="0"/>
              </a:rPr>
              <a:t>x</a:t>
            </a:r>
            <a:r>
              <a:rPr lang="en-US" sz="4000" dirty="0">
                <a:latin typeface="Apple Chancery" charset="0"/>
                <a:ea typeface="Apple Chancery" charset="0"/>
                <a:cs typeface="Apple Chancery" charset="0"/>
              </a:rPr>
              <a:t>tra Special Item</a:t>
            </a:r>
            <a:endParaRPr lang="en-US" sz="7200" dirty="0">
              <a:latin typeface="Apple Chancery" charset="0"/>
              <a:ea typeface="Apple Chancery" charset="0"/>
              <a:cs typeface="Apple Chancery" charset="0"/>
            </a:endParaRPr>
          </a:p>
        </p:txBody>
      </p:sp>
      <p:pic>
        <p:nvPicPr>
          <p:cNvPr id="5" name="Picture Placeholder 4"/>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rot="5400000">
            <a:off x="5832475" y="338138"/>
            <a:ext cx="4873625" cy="6172200"/>
          </a:xfrm>
        </p:spPr>
      </p:pic>
      <p:sp>
        <p:nvSpPr>
          <p:cNvPr id="4" name="Text Placeholder 3"/>
          <p:cNvSpPr>
            <a:spLocks noGrp="1"/>
          </p:cNvSpPr>
          <p:nvPr>
            <p:ph type="body" sz="half" idx="2"/>
          </p:nvPr>
        </p:nvSpPr>
        <p:spPr>
          <a:xfrm>
            <a:off x="839788" y="2057400"/>
            <a:ext cx="3932237" cy="3811588"/>
          </a:xfrm>
        </p:spPr>
        <p:txBody>
          <a:bodyPr>
            <a:normAutofit fontScale="32500" lnSpcReduction="20000"/>
          </a:bodyPr>
          <a:lstStyle/>
          <a:p>
            <a:pPr lvl="0">
              <a:lnSpc>
                <a:spcPct val="125000"/>
              </a:lnSpc>
              <a:spcBef>
                <a:spcPts val="0"/>
              </a:spcBef>
              <a:buClr>
                <a:schemeClr val="accent2"/>
              </a:buClr>
              <a:buSzPct val="25000"/>
            </a:pPr>
            <a:r>
              <a:rPr lang="en-US" sz="5500" dirty="0">
                <a:solidFill>
                  <a:schemeClr val="tx1"/>
                </a:solidFill>
                <a:latin typeface="Corbel" charset="0"/>
                <a:ea typeface="Corbel" charset="0"/>
                <a:cs typeface="Corbel" charset="0"/>
                <a:sym typeface="Merriweather"/>
                <a:rtl val="0"/>
              </a:rPr>
              <a:t>George and Martha Washington helped to raise two of their four grandchildren at Mount Vernon after Martha’s son died at the end of the Revolution. </a:t>
            </a:r>
          </a:p>
          <a:p>
            <a:pPr lvl="0">
              <a:lnSpc>
                <a:spcPct val="125000"/>
              </a:lnSpc>
              <a:spcBef>
                <a:spcPts val="1600"/>
              </a:spcBef>
              <a:spcAft>
                <a:spcPts val="1000"/>
              </a:spcAft>
              <a:buClr>
                <a:schemeClr val="accent2"/>
              </a:buClr>
              <a:buSzPct val="25000"/>
            </a:pPr>
            <a:r>
              <a:rPr lang="en-US" sz="5500" dirty="0">
                <a:solidFill>
                  <a:schemeClr val="tx1"/>
                </a:solidFill>
                <a:latin typeface="Corbel" charset="0"/>
                <a:ea typeface="Corbel" charset="0"/>
                <a:cs typeface="Corbel" charset="0"/>
                <a:sym typeface="Merriweather"/>
                <a:rtl val="0"/>
              </a:rPr>
              <a:t>This baby bonnet made by Martha herself in 1797 for one of her great grandchildren. This is the </a:t>
            </a:r>
            <a:r>
              <a:rPr lang="en-US" sz="5500" dirty="0">
                <a:solidFill>
                  <a:schemeClr val="tx1"/>
                </a:solidFill>
                <a:latin typeface="Corbel" charset="0"/>
                <a:ea typeface="Corbel" charset="0"/>
                <a:cs typeface="Corbel" charset="0"/>
                <a:rtl val="0"/>
              </a:rPr>
              <a:t>museum’s</a:t>
            </a:r>
            <a:r>
              <a:rPr lang="en-US" sz="5500" dirty="0">
                <a:solidFill>
                  <a:schemeClr val="tx1"/>
                </a:solidFill>
                <a:latin typeface="Corbel" charset="0"/>
                <a:ea typeface="Corbel" charset="0"/>
                <a:cs typeface="Corbel" charset="0"/>
                <a:sym typeface="Merriweather"/>
                <a:rtl val="0"/>
              </a:rPr>
              <a:t> most precious item on display. It was donated by Mr. John Pappas of the Jeremiah Crane </a:t>
            </a:r>
            <a:r>
              <a:rPr lang="en-US" sz="5500" dirty="0" err="1">
                <a:solidFill>
                  <a:schemeClr val="tx1"/>
                </a:solidFill>
                <a:latin typeface="Corbel" charset="0"/>
                <a:ea typeface="Corbel" charset="0"/>
                <a:cs typeface="Corbel" charset="0"/>
                <a:sym typeface="Merriweather"/>
                <a:rtl val="0"/>
              </a:rPr>
              <a:t>Garthwaite</a:t>
            </a:r>
            <a:r>
              <a:rPr lang="en-US" sz="5500" dirty="0">
                <a:solidFill>
                  <a:schemeClr val="tx1"/>
                </a:solidFill>
                <a:latin typeface="Corbel" charset="0"/>
                <a:ea typeface="Corbel" charset="0"/>
                <a:cs typeface="Corbel" charset="0"/>
                <a:sym typeface="Merriweather"/>
                <a:rtl val="0"/>
              </a:rPr>
              <a:t> Society in New Jersey in 1977. </a:t>
            </a:r>
          </a:p>
          <a:p>
            <a:endParaRPr lang="en-US" sz="4000" dirty="0"/>
          </a:p>
        </p:txBody>
      </p:sp>
    </p:spTree>
    <p:extLst>
      <p:ext uri="{BB962C8B-B14F-4D97-AF65-F5344CB8AC3E}">
        <p14:creationId xmlns:p14="http://schemas.microsoft.com/office/powerpoint/2010/main" val="286421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latin typeface="Apple Chancery" charset="0"/>
                <a:ea typeface="Apple Chancery" charset="0"/>
                <a:cs typeface="Apple Chancery" charset="0"/>
              </a:rPr>
              <a:t>Y</a:t>
            </a:r>
            <a:r>
              <a:rPr lang="en-US" sz="4000" dirty="0">
                <a:latin typeface="Apple Chancery" charset="0"/>
                <a:ea typeface="Apple Chancery" charset="0"/>
                <a:cs typeface="Apple Chancery" charset="0"/>
              </a:rPr>
              <a:t>orktown</a:t>
            </a:r>
            <a:endParaRPr lang="en-US" sz="7200" dirty="0">
              <a:latin typeface="Apple Chancery" charset="0"/>
              <a:ea typeface="Apple Chancery" charset="0"/>
              <a:cs typeface="Apple Chancery" charset="0"/>
            </a:endParaRPr>
          </a:p>
        </p:txBody>
      </p:sp>
      <p:sp>
        <p:nvSpPr>
          <p:cNvPr id="4" name="Text Placeholder 3"/>
          <p:cNvSpPr>
            <a:spLocks noGrp="1"/>
          </p:cNvSpPr>
          <p:nvPr>
            <p:ph type="body" sz="half" idx="2"/>
          </p:nvPr>
        </p:nvSpPr>
        <p:spPr>
          <a:xfrm>
            <a:off x="839789" y="2076450"/>
            <a:ext cx="3560762" cy="3811588"/>
          </a:xfrm>
        </p:spPr>
        <p:txBody>
          <a:bodyPr>
            <a:normAutofit fontScale="62500" lnSpcReduction="20000"/>
          </a:bodyPr>
          <a:lstStyle/>
          <a:p>
            <a:pPr lvl="0"/>
            <a:r>
              <a:rPr lang="en-US" sz="4000" dirty="0">
                <a:solidFill>
                  <a:srgbClr val="EAEAEA"/>
                </a:solidFill>
                <a:latin typeface="Corbel" charset="0"/>
                <a:ea typeface="Corbel" charset="0"/>
                <a:cs typeface="Corbel" charset="0"/>
              </a:rPr>
              <a:t>On October of 1781, the American Revolution was ended with the Battle of </a:t>
            </a:r>
            <a:r>
              <a:rPr lang="en-US" sz="4000" dirty="0">
                <a:solidFill>
                  <a:schemeClr val="tx1"/>
                </a:solidFill>
                <a:latin typeface="Corbel" charset="0"/>
                <a:ea typeface="Corbel" charset="0"/>
                <a:cs typeface="Corbel" charset="0"/>
                <a:sym typeface="Merriweather"/>
                <a:rtl val="0"/>
              </a:rPr>
              <a:t>Y</a:t>
            </a:r>
            <a:r>
              <a:rPr lang="en-US" sz="4000" dirty="0">
                <a:solidFill>
                  <a:srgbClr val="EAEAEA"/>
                </a:solidFill>
                <a:latin typeface="Corbel" charset="0"/>
                <a:ea typeface="Corbel" charset="0"/>
                <a:cs typeface="Corbel" charset="0"/>
                <a:sym typeface="Merriweather"/>
                <a:rtl val="0"/>
              </a:rPr>
              <a:t>orktown </a:t>
            </a:r>
            <a:r>
              <a:rPr lang="en-US" sz="4000" dirty="0">
                <a:solidFill>
                  <a:srgbClr val="EAEAEA"/>
                </a:solidFill>
                <a:latin typeface="Corbel" charset="0"/>
                <a:ea typeface="Corbel" charset="0"/>
                <a:cs typeface="Corbel" charset="0"/>
                <a:rtl val="0"/>
              </a:rPr>
              <a:t>when the British were surrounded by the Americans and the French Troops. Every October, N.S.C.A.R. remembers this great victory by participating in the Yorktown celebrations.</a:t>
            </a:r>
          </a:p>
          <a:p>
            <a:endParaRPr lang="en-US" sz="4000" dirty="0"/>
          </a:p>
        </p:txBody>
      </p:sp>
      <p:pic>
        <p:nvPicPr>
          <p:cNvPr id="8" name="Picture Placeholder 7"/>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rot="5400000">
            <a:off x="5040313" y="-182563"/>
            <a:ext cx="5676900" cy="6956426"/>
          </a:xfrm>
        </p:spPr>
      </p:pic>
    </p:spTree>
    <p:extLst>
      <p:ext uri="{BB962C8B-B14F-4D97-AF65-F5344CB8AC3E}">
        <p14:creationId xmlns:p14="http://schemas.microsoft.com/office/powerpoint/2010/main" val="1892746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latin typeface="Apple Chancery" charset="0"/>
                <a:ea typeface="Apple Chancery" charset="0"/>
                <a:cs typeface="Apple Chancery" charset="0"/>
              </a:rPr>
              <a:t>Hu</a:t>
            </a:r>
            <a:r>
              <a:rPr lang="en-US" sz="7200" dirty="0" err="1">
                <a:latin typeface="Apple Chancery" charset="0"/>
                <a:ea typeface="Apple Chancery" charset="0"/>
                <a:cs typeface="Apple Chancery" charset="0"/>
              </a:rPr>
              <a:t>ZZ</a:t>
            </a:r>
            <a:r>
              <a:rPr lang="en-US" sz="4000" dirty="0" err="1">
                <a:latin typeface="Apple Chancery" charset="0"/>
                <a:ea typeface="Apple Chancery" charset="0"/>
                <a:cs typeface="Apple Chancery" charset="0"/>
              </a:rPr>
              <a:t>ah</a:t>
            </a:r>
            <a:r>
              <a:rPr lang="en-US" sz="4000" dirty="0">
                <a:latin typeface="Apple Chancery" charset="0"/>
                <a:ea typeface="Apple Chancery" charset="0"/>
                <a:cs typeface="Apple Chancery" charset="0"/>
              </a:rPr>
              <a:t>!</a:t>
            </a:r>
            <a:endParaRPr lang="en-US" sz="7200" dirty="0">
              <a:latin typeface="Apple Chancery" charset="0"/>
              <a:ea typeface="Apple Chancery" charset="0"/>
              <a:cs typeface="Apple Chancery" charset="0"/>
            </a:endParaRPr>
          </a:p>
        </p:txBody>
      </p:sp>
      <p:sp>
        <p:nvSpPr>
          <p:cNvPr id="4" name="Text Placeholder 3"/>
          <p:cNvSpPr>
            <a:spLocks noGrp="1"/>
          </p:cNvSpPr>
          <p:nvPr>
            <p:ph type="body" sz="half" idx="2"/>
          </p:nvPr>
        </p:nvSpPr>
        <p:spPr/>
        <p:txBody>
          <a:bodyPr>
            <a:normAutofit fontScale="92500"/>
          </a:bodyPr>
          <a:lstStyle/>
          <a:p>
            <a:pPr lvl="0"/>
            <a:r>
              <a:rPr lang="en-US" sz="3500" dirty="0">
                <a:solidFill>
                  <a:schemeClr val="lt1"/>
                </a:solidFill>
                <a:ea typeface="Merriweather"/>
                <a:cs typeface="Merriweather"/>
                <a:sym typeface="Merriweather"/>
                <a:rtl val="0"/>
              </a:rPr>
              <a:t>A term used by colonists to express joy.  Now every year America expresses joy and gratitude during the 4</a:t>
            </a:r>
            <a:r>
              <a:rPr lang="en-US" sz="3500" baseline="30000" dirty="0">
                <a:solidFill>
                  <a:schemeClr val="lt1"/>
                </a:solidFill>
                <a:ea typeface="Merriweather"/>
                <a:cs typeface="Merriweather"/>
                <a:sym typeface="Merriweather"/>
                <a:rtl val="0"/>
              </a:rPr>
              <a:t>th</a:t>
            </a:r>
            <a:r>
              <a:rPr lang="en-US" sz="3500" dirty="0">
                <a:solidFill>
                  <a:schemeClr val="lt1"/>
                </a:solidFill>
                <a:ea typeface="Merriweather"/>
                <a:cs typeface="Merriweather"/>
                <a:sym typeface="Merriweather"/>
                <a:rtl val="0"/>
              </a:rPr>
              <a:t> of July and other patriotic holidays.</a:t>
            </a:r>
          </a:p>
          <a:p>
            <a:endParaRPr lang="en-US" sz="4000" dirty="0"/>
          </a:p>
        </p:txBody>
      </p:sp>
      <p:pic>
        <p:nvPicPr>
          <p:cNvPr id="5" name="Picture Placeholder 5"/>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69362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Curators</a:t>
            </a:r>
          </a:p>
        </p:txBody>
      </p:sp>
      <p:pic>
        <p:nvPicPr>
          <p:cNvPr id="5" name="Picture Placeholder 4"/>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rot="5400000">
            <a:off x="5702055" y="395537"/>
            <a:ext cx="5134466" cy="6172200"/>
          </a:xfrm>
        </p:spPr>
      </p:pic>
      <p:sp>
        <p:nvSpPr>
          <p:cNvPr id="4" name="Text Placeholder 3"/>
          <p:cNvSpPr>
            <a:spLocks noGrp="1"/>
          </p:cNvSpPr>
          <p:nvPr>
            <p:ph type="body" sz="half" idx="2"/>
          </p:nvPr>
        </p:nvSpPr>
        <p:spPr>
          <a:xfrm>
            <a:off x="839788" y="2057400"/>
            <a:ext cx="3932237" cy="3811588"/>
          </a:xfrm>
        </p:spPr>
        <p:txBody>
          <a:bodyPr/>
          <a:lstStyle/>
          <a:p>
            <a:r>
              <a:rPr lang="en-US" dirty="0"/>
              <a:t>National Curator: Emily </a:t>
            </a:r>
            <a:r>
              <a:rPr lang="en-US" dirty="0" err="1"/>
              <a:t>Ruhm</a:t>
            </a:r>
            <a:endParaRPr lang="en-US" dirty="0"/>
          </a:p>
          <a:p>
            <a:r>
              <a:rPr lang="en-US" dirty="0"/>
              <a:t>Senior National Curator: Gregg McCullough</a:t>
            </a:r>
          </a:p>
        </p:txBody>
      </p:sp>
    </p:spTree>
    <p:extLst>
      <p:ext uri="{BB962C8B-B14F-4D97-AF65-F5344CB8AC3E}">
        <p14:creationId xmlns:p14="http://schemas.microsoft.com/office/powerpoint/2010/main" val="737619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latin typeface="Apple Chancery" charset="0"/>
                <a:ea typeface="Apple Chancery" charset="0"/>
                <a:cs typeface="Apple Chancery" charset="0"/>
              </a:rPr>
              <a:t>A</a:t>
            </a:r>
            <a:r>
              <a:rPr lang="en-US" sz="4000" dirty="0">
                <a:latin typeface="Apple Chancery" charset="0"/>
                <a:ea typeface="Apple Chancery" charset="0"/>
                <a:cs typeface="Apple Chancery" charset="0"/>
              </a:rPr>
              <a:t>RMY</a:t>
            </a:r>
            <a:endParaRPr lang="en-US" sz="7200" dirty="0">
              <a:latin typeface="Apple Chancery" charset="0"/>
              <a:ea typeface="Apple Chancery" charset="0"/>
              <a:cs typeface="Apple Chancery" charset="0"/>
            </a:endParaRPr>
          </a:p>
        </p:txBody>
      </p:sp>
      <p:sp>
        <p:nvSpPr>
          <p:cNvPr id="4" name="Text Placeholder 3"/>
          <p:cNvSpPr>
            <a:spLocks noGrp="1"/>
          </p:cNvSpPr>
          <p:nvPr>
            <p:ph type="body" sz="half" idx="2"/>
          </p:nvPr>
        </p:nvSpPr>
        <p:spPr>
          <a:xfrm>
            <a:off x="839788" y="2057400"/>
            <a:ext cx="3932237" cy="3811588"/>
          </a:xfrm>
        </p:spPr>
        <p:txBody>
          <a:bodyPr>
            <a:normAutofit fontScale="85000" lnSpcReduction="10000"/>
          </a:bodyPr>
          <a:lstStyle/>
          <a:p>
            <a:r>
              <a:rPr lang="en-US" sz="4000" dirty="0">
                <a:solidFill>
                  <a:schemeClr val="tx1"/>
                </a:solidFill>
              </a:rPr>
              <a:t>Some support for the National Project (the American Revolution Museum at Yorktown) came from the sales items seen in these cases.</a:t>
            </a:r>
          </a:p>
        </p:txBody>
      </p:sp>
      <p:pic>
        <p:nvPicPr>
          <p:cNvPr id="7" name="Picture Placeholder 6"/>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rot="5400000">
            <a:off x="5059363" y="371475"/>
            <a:ext cx="6419850" cy="6172200"/>
          </a:xfrm>
        </p:spPr>
      </p:pic>
    </p:spTree>
    <p:extLst>
      <p:ext uri="{BB962C8B-B14F-4D97-AF65-F5344CB8AC3E}">
        <p14:creationId xmlns:p14="http://schemas.microsoft.com/office/powerpoint/2010/main" val="133816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latin typeface="Apple Chancery" charset="0"/>
                <a:ea typeface="Apple Chancery" charset="0"/>
                <a:cs typeface="Apple Chancery" charset="0"/>
              </a:rPr>
              <a:t>B</a:t>
            </a:r>
            <a:r>
              <a:rPr lang="en-US" sz="4000" dirty="0">
                <a:latin typeface="Apple Chancery" charset="0"/>
                <a:ea typeface="Apple Chancery" charset="0"/>
                <a:cs typeface="Apple Chancery" charset="0"/>
              </a:rPr>
              <a:t>unker Hill</a:t>
            </a:r>
            <a:endParaRPr lang="en-US" sz="7200" dirty="0">
              <a:latin typeface="Apple Chancery" charset="0"/>
              <a:ea typeface="Apple Chancery" charset="0"/>
              <a:cs typeface="Apple Chancery" charset="0"/>
            </a:endParaRPr>
          </a:p>
        </p:txBody>
      </p:sp>
      <p:sp>
        <p:nvSpPr>
          <p:cNvPr id="4" name="Text Placeholder 3"/>
          <p:cNvSpPr>
            <a:spLocks noGrp="1"/>
          </p:cNvSpPr>
          <p:nvPr>
            <p:ph type="body" sz="half" idx="2"/>
          </p:nvPr>
        </p:nvSpPr>
        <p:spPr/>
        <p:txBody>
          <a:bodyPr>
            <a:normAutofit fontScale="62500" lnSpcReduction="20000"/>
          </a:bodyPr>
          <a:lstStyle/>
          <a:p>
            <a:pPr lvl="0">
              <a:lnSpc>
                <a:spcPct val="125000"/>
              </a:lnSpc>
              <a:spcBef>
                <a:spcPts val="0"/>
              </a:spcBef>
              <a:spcAft>
                <a:spcPts val="1000"/>
              </a:spcAft>
              <a:buClr>
                <a:schemeClr val="accent2"/>
              </a:buClr>
              <a:buSzPct val="25000"/>
            </a:pPr>
            <a:r>
              <a:rPr lang="en-US" sz="4000" dirty="0">
                <a:solidFill>
                  <a:schemeClr val="tx1"/>
                </a:solidFill>
              </a:rPr>
              <a:t>On June 17, 1775, Abigail Adams and other citizens of Boston and the surrounding area, awoke to sounds of the Battle of  </a:t>
            </a:r>
            <a:r>
              <a:rPr lang="en-US" sz="4000" dirty="0">
                <a:solidFill>
                  <a:schemeClr val="tx1"/>
                </a:solidFill>
                <a:ea typeface="Merriweather"/>
                <a:cs typeface="Merriweather"/>
                <a:sym typeface="Merriweather"/>
                <a:rtl val="0"/>
              </a:rPr>
              <a:t>Bunker Hill. Losses </a:t>
            </a:r>
            <a:r>
              <a:rPr lang="en-US" sz="4000" dirty="0">
                <a:solidFill>
                  <a:schemeClr val="tx1"/>
                </a:solidFill>
                <a:rtl val="0"/>
              </a:rPr>
              <a:t>include the death of Sons of Liberty leader Dr. Joseph Warren. </a:t>
            </a:r>
          </a:p>
        </p:txBody>
      </p:sp>
      <p:pic>
        <p:nvPicPr>
          <p:cNvPr id="5" name="Shape 111"/>
          <p:cNvPicPr preferRelativeResize="0">
            <a:picLocks noGrp="1"/>
          </p:cNvPicPr>
          <p:nvPr>
            <p:ph type="pic" idx="1"/>
          </p:nvPr>
        </p:nvPicPr>
        <p:blipFill rotWithShape="1">
          <a:blip r:embed="rId2" cstate="hqprint">
            <a:alphaModFix/>
            <a:extLst>
              <a:ext uri="{28A0092B-C50C-407E-A947-70E740481C1C}">
                <a14:useLocalDpi xmlns:a14="http://schemas.microsoft.com/office/drawing/2010/main"/>
              </a:ext>
            </a:extLst>
          </a:blip>
          <a:srcRect/>
          <a:stretch/>
        </p:blipFill>
        <p:spPr>
          <a:prstGeom prst="rect">
            <a:avLst/>
          </a:prstGeom>
          <a:noFill/>
          <a:ln>
            <a:noFill/>
          </a:ln>
        </p:spPr>
      </p:pic>
    </p:spTree>
    <p:extLst>
      <p:ext uri="{BB962C8B-B14F-4D97-AF65-F5344CB8AC3E}">
        <p14:creationId xmlns:p14="http://schemas.microsoft.com/office/powerpoint/2010/main" val="1407522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a:latin typeface="Apple Chancery" charset="0"/>
                <a:ea typeface="Apple Chancery" charset="0"/>
                <a:cs typeface="Apple Chancery" charset="0"/>
              </a:rPr>
              <a:t>C</a:t>
            </a:r>
            <a:r>
              <a:rPr lang="en-US" sz="4000" dirty="0">
                <a:latin typeface="Apple Chancery" charset="0"/>
                <a:ea typeface="Apple Chancery" charset="0"/>
                <a:cs typeface="Apple Chancery" charset="0"/>
              </a:rPr>
              <a:t>harter of Freedom</a:t>
            </a:r>
            <a:endParaRPr lang="en-US" sz="7200" dirty="0">
              <a:latin typeface="Apple Chancery" charset="0"/>
              <a:ea typeface="Apple Chancery" charset="0"/>
              <a:cs typeface="Apple Chancery" charset="0"/>
            </a:endParaRPr>
          </a:p>
        </p:txBody>
      </p:sp>
      <p:pic>
        <p:nvPicPr>
          <p:cNvPr id="5" name="Picture Placeholder 4"/>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normAutofit fontScale="70000" lnSpcReduction="20000"/>
          </a:bodyPr>
          <a:lstStyle/>
          <a:p>
            <a:pPr lvl="0">
              <a:lnSpc>
                <a:spcPct val="105000"/>
              </a:lnSpc>
              <a:spcBef>
                <a:spcPts val="0"/>
              </a:spcBef>
              <a:buClr>
                <a:schemeClr val="accent2"/>
              </a:buClr>
              <a:buSzPct val="25000"/>
            </a:pPr>
            <a:r>
              <a:rPr lang="en-US" sz="4000" dirty="0">
                <a:solidFill>
                  <a:schemeClr val="tx1"/>
                </a:solidFill>
                <a:ea typeface="Merriweather"/>
                <a:cs typeface="Merriweather"/>
                <a:sym typeface="Merriweather"/>
                <a:rtl val="0"/>
              </a:rPr>
              <a:t>The Declaration of Independence was adopted by the Second Continental Congress on July 4, 1776. On the  committee to write the Declaration  included Thomas Jefferson, John     Adams, and Benjamin Franklin.  </a:t>
            </a:r>
          </a:p>
        </p:txBody>
      </p:sp>
    </p:spTree>
    <p:extLst>
      <p:ext uri="{BB962C8B-B14F-4D97-AF65-F5344CB8AC3E}">
        <p14:creationId xmlns:p14="http://schemas.microsoft.com/office/powerpoint/2010/main" val="438289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latin typeface="Apple Chancery" charset="0"/>
                <a:ea typeface="Apple Chancery" charset="0"/>
                <a:cs typeface="Apple Chancery" charset="0"/>
              </a:rPr>
              <a:t>D</a:t>
            </a:r>
            <a:r>
              <a:rPr lang="en-US" sz="4400" dirty="0">
                <a:latin typeface="Apple Chancery" charset="0"/>
                <a:ea typeface="Apple Chancery" charset="0"/>
                <a:cs typeface="Apple Chancery" charset="0"/>
              </a:rPr>
              <a:t>iplomats</a:t>
            </a:r>
          </a:p>
        </p:txBody>
      </p:sp>
      <p:sp>
        <p:nvSpPr>
          <p:cNvPr id="4" name="Text Placeholder 3"/>
          <p:cNvSpPr>
            <a:spLocks noGrp="1"/>
          </p:cNvSpPr>
          <p:nvPr>
            <p:ph type="body" sz="half" idx="2"/>
          </p:nvPr>
        </p:nvSpPr>
        <p:spPr/>
        <p:txBody>
          <a:bodyPr>
            <a:normAutofit fontScale="92500" lnSpcReduction="10000"/>
          </a:bodyPr>
          <a:lstStyle/>
          <a:p>
            <a:r>
              <a:rPr lang="en-US" sz="4000" dirty="0">
                <a:solidFill>
                  <a:schemeClr val="tx1"/>
                </a:solidFill>
              </a:rPr>
              <a:t>Diplomats, such as Benjamin Franklin were essential in the American victory by negotiating with allies and creating pacts</a:t>
            </a:r>
          </a:p>
        </p:txBody>
      </p:sp>
      <p:pic>
        <p:nvPicPr>
          <p:cNvPr id="7" name="Picture Placeholder 6"/>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5183188" y="0"/>
            <a:ext cx="6172200" cy="6858000"/>
          </a:xfrm>
        </p:spPr>
      </p:pic>
    </p:spTree>
    <p:extLst>
      <p:ext uri="{BB962C8B-B14F-4D97-AF65-F5344CB8AC3E}">
        <p14:creationId xmlns:p14="http://schemas.microsoft.com/office/powerpoint/2010/main" val="203436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457200"/>
            <a:ext cx="4048125" cy="1600200"/>
          </a:xfrm>
        </p:spPr>
        <p:txBody>
          <a:bodyPr>
            <a:normAutofit fontScale="90000"/>
          </a:bodyPr>
          <a:lstStyle/>
          <a:p>
            <a:r>
              <a:rPr lang="en-US" sz="4000" dirty="0">
                <a:latin typeface="Apple Chancery" charset="0"/>
                <a:ea typeface="Apple Chancery" charset="0"/>
                <a:cs typeface="Apple Chancery" charset="0"/>
              </a:rPr>
              <a:t>Patriotic </a:t>
            </a:r>
            <a:r>
              <a:rPr lang="en-US" sz="7200" dirty="0">
                <a:latin typeface="Apple Chancery" charset="0"/>
                <a:ea typeface="Apple Chancery" charset="0"/>
                <a:cs typeface="Apple Chancery" charset="0"/>
              </a:rPr>
              <a:t>E</a:t>
            </a:r>
            <a:r>
              <a:rPr lang="en-US" sz="4000" dirty="0">
                <a:latin typeface="Apple Chancery" charset="0"/>
                <a:ea typeface="Apple Chancery" charset="0"/>
                <a:cs typeface="Apple Chancery" charset="0"/>
              </a:rPr>
              <a:t>ducation</a:t>
            </a:r>
            <a:endParaRPr lang="en-US" sz="4400" dirty="0">
              <a:latin typeface="Apple Chancery" charset="0"/>
              <a:ea typeface="Apple Chancery" charset="0"/>
              <a:cs typeface="Apple Chancery" charset="0"/>
            </a:endParaRPr>
          </a:p>
        </p:txBody>
      </p:sp>
      <p:sp>
        <p:nvSpPr>
          <p:cNvPr id="4" name="Text Placeholder 3"/>
          <p:cNvSpPr>
            <a:spLocks noGrp="1"/>
          </p:cNvSpPr>
          <p:nvPr>
            <p:ph type="body" sz="half" idx="2"/>
          </p:nvPr>
        </p:nvSpPr>
        <p:spPr>
          <a:xfrm>
            <a:off x="1028700" y="2057400"/>
            <a:ext cx="3743325" cy="3811588"/>
          </a:xfrm>
        </p:spPr>
        <p:txBody>
          <a:bodyPr>
            <a:normAutofit fontScale="85000" lnSpcReduction="10000"/>
          </a:bodyPr>
          <a:lstStyle/>
          <a:p>
            <a:r>
              <a:rPr lang="en-US" sz="4000" dirty="0">
                <a:solidFill>
                  <a:schemeClr val="tx1"/>
                </a:solidFill>
              </a:rPr>
              <a:t>N.S.C.A.R. prides itself on its patriotic education programs that teach young people about US history and pride, such as the US Flag Code.</a:t>
            </a:r>
          </a:p>
        </p:txBody>
      </p:sp>
      <p:pic>
        <p:nvPicPr>
          <p:cNvPr id="8" name="Picture Placeholder 7"/>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93130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a:latin typeface="Apple Chancery" charset="0"/>
                <a:ea typeface="Apple Chancery" charset="0"/>
                <a:cs typeface="Apple Chancery" charset="0"/>
              </a:rPr>
              <a:t>F</a:t>
            </a:r>
            <a:r>
              <a:rPr lang="en-US" sz="4000" dirty="0">
                <a:latin typeface="Apple Chancery" charset="0"/>
                <a:ea typeface="Apple Chancery" charset="0"/>
                <a:cs typeface="Apple Chancery" charset="0"/>
              </a:rPr>
              <a:t>our Chaplains</a:t>
            </a:r>
            <a:endParaRPr lang="en-US" sz="7200" dirty="0">
              <a:latin typeface="Apple Chancery" charset="0"/>
              <a:ea typeface="Apple Chancery" charset="0"/>
              <a:cs typeface="Apple Chancery" charset="0"/>
            </a:endParaRPr>
          </a:p>
        </p:txBody>
      </p:sp>
      <p:pic>
        <p:nvPicPr>
          <p:cNvPr id="5" name="Picture Placeholder 4"/>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4772025" y="995363"/>
            <a:ext cx="6807200" cy="4873625"/>
          </a:xfrm>
        </p:spPr>
      </p:pic>
      <p:sp>
        <p:nvSpPr>
          <p:cNvPr id="4" name="Text Placeholder 3"/>
          <p:cNvSpPr>
            <a:spLocks noGrp="1"/>
          </p:cNvSpPr>
          <p:nvPr>
            <p:ph type="body" sz="half" idx="2"/>
          </p:nvPr>
        </p:nvSpPr>
        <p:spPr>
          <a:xfrm>
            <a:off x="839788" y="2057400"/>
            <a:ext cx="3932237" cy="3811588"/>
          </a:xfrm>
        </p:spPr>
        <p:txBody>
          <a:bodyPr>
            <a:noAutofit/>
          </a:bodyPr>
          <a:lstStyle/>
          <a:p>
            <a:r>
              <a:rPr lang="en-US" sz="2400" dirty="0">
                <a:solidFill>
                  <a:schemeClr val="tx1"/>
                </a:solidFill>
              </a:rPr>
              <a:t>They were four Army chaplains who gave their lives to save other civilian and military personnel as the </a:t>
            </a:r>
            <a:r>
              <a:rPr lang="en-US" sz="2400" i="1" dirty="0">
                <a:solidFill>
                  <a:schemeClr val="tx1"/>
                </a:solidFill>
              </a:rPr>
              <a:t>SS Dorchester </a:t>
            </a:r>
            <a:r>
              <a:rPr lang="en-US" sz="2400" dirty="0">
                <a:solidFill>
                  <a:schemeClr val="tx1"/>
                </a:solidFill>
              </a:rPr>
              <a:t>sank on February 3, 1943 during World War II. They helped other soldiers board lifeboats and gave up their own  life jackets when the supply ran out.</a:t>
            </a:r>
          </a:p>
        </p:txBody>
      </p:sp>
    </p:spTree>
    <p:extLst>
      <p:ext uri="{BB962C8B-B14F-4D97-AF65-F5344CB8AC3E}">
        <p14:creationId xmlns:p14="http://schemas.microsoft.com/office/powerpoint/2010/main" val="207069771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654</TotalTime>
  <Words>999</Words>
  <Application>Microsoft Office PowerPoint</Application>
  <PresentationFormat>Widescreen</PresentationFormat>
  <Paragraphs>66</Paragraphs>
  <Slides>28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Apple Chancery</vt:lpstr>
      <vt:lpstr>Arial</vt:lpstr>
      <vt:lpstr>Calibri</vt:lpstr>
      <vt:lpstr>Corbel</vt:lpstr>
      <vt:lpstr>Merriweather</vt:lpstr>
      <vt:lpstr>Noto Sans Symbols</vt:lpstr>
      <vt:lpstr>Depth</vt:lpstr>
      <vt:lpstr>N.S.C.A.R. Museum</vt:lpstr>
      <vt:lpstr>N.S.C.A.R. Museum</vt:lpstr>
      <vt:lpstr>National Curators</vt:lpstr>
      <vt:lpstr>ARMY</vt:lpstr>
      <vt:lpstr>Bunker Hill</vt:lpstr>
      <vt:lpstr>Charter of Freedom</vt:lpstr>
      <vt:lpstr>Diplomats</vt:lpstr>
      <vt:lpstr>Patriotic Education</vt:lpstr>
      <vt:lpstr>Four Chaplains</vt:lpstr>
      <vt:lpstr>Battle of Germantown</vt:lpstr>
      <vt:lpstr>Independence Hall</vt:lpstr>
      <vt:lpstr>American Indians</vt:lpstr>
      <vt:lpstr>Join C.A.R.</vt:lpstr>
      <vt:lpstr>Kids During the Revolution</vt:lpstr>
      <vt:lpstr>First Ladies</vt:lpstr>
      <vt:lpstr>Moutain Schools</vt:lpstr>
      <vt:lpstr>National Parks</vt:lpstr>
      <vt:lpstr>Officer’s Uniform</vt:lpstr>
      <vt:lpstr>Postage</vt:lpstr>
      <vt:lpstr>John Quincy Adams</vt:lpstr>
      <vt:lpstr>Paul Revere</vt:lpstr>
      <vt:lpstr>Service Dogs</vt:lpstr>
      <vt:lpstr>Turning Point</vt:lpstr>
      <vt:lpstr>Valley Forge</vt:lpstr>
      <vt:lpstr>Washington’s Crossing</vt:lpstr>
      <vt:lpstr>Extra Special Item</vt:lpstr>
      <vt:lpstr>Yorktown</vt:lpstr>
      <vt:lpstr>HuZZah!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Pallas</dc:creator>
  <cp:lastModifiedBy>Holly Lynne</cp:lastModifiedBy>
  <cp:revision>87</cp:revision>
  <dcterms:created xsi:type="dcterms:W3CDTF">2017-03-09T05:26:34Z</dcterms:created>
  <dcterms:modified xsi:type="dcterms:W3CDTF">2017-04-11T02:03:03Z</dcterms:modified>
</cp:coreProperties>
</file>